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63.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slides/slide66.xml" ContentType="application/vnd.openxmlformats-officedocument.presentationml.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notesSlides/notesSlide25.xml" ContentType="application/vnd.openxmlformats-officedocument.presentationml.notes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slides/slide51.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notesSlides/notesSlide65.xml" ContentType="application/vnd.openxmlformats-officedocument.presentationml.notes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64.xml" ContentType="application/vnd.openxmlformats-officedocument.presentationml.notesSlide+xml"/>
  <Override PartName="/ppt/slides/slide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57.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notesSlides/notesSlide66.xml" ContentType="application/vnd.openxmlformats-officedocument.presentationml.notesSlide+xml"/>
  <Override PartName="/ppt/slides/slide1.xml" ContentType="application/vnd.openxmlformats-officedocument.presentationml.slide+xml"/>
  <Override PartName="/ppt/notesSlides/notesSlide48.xml" ContentType="application/vnd.openxmlformats-officedocument.presentationml.notes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slides/slide26.xml" ContentType="application/vnd.openxmlformats-officedocument.presentationml.slide+xml"/>
  <Override PartName="/ppt/slideLayouts/slideLayout8.xml" ContentType="application/vnd.openxmlformats-officedocument.presentationml.slideLayout+xml"/>
  <Override PartName="/ppt/notesSlides/notesSlide39.xml" ContentType="application/vnd.openxmlformats-officedocument.presentationml.notesSlide+xml"/>
  <Override PartName="/ppt/slides/slide27.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notesSlides/notesSlide62.xml" ContentType="application/vnd.openxmlformats-officedocument.presentationml.notesSlid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49.xml" ContentType="application/vnd.openxmlformats-officedocument.presentationml.slide+xml"/>
  <Override PartName="/ppt/notesSlides/notesSlide55.xml" ContentType="application/vnd.openxmlformats-officedocument.presentationml.notes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34.xml" ContentType="application/vnd.openxmlformats-officedocument.presentationml.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s/slide54.xml" ContentType="application/vnd.openxmlformats-officedocument.presentationml.slide+xml"/>
  <Override PartName="/ppt/notesSlides/notesSlide22.xml" ContentType="application/vnd.openxmlformats-officedocument.presentationml.notesSlide+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showSpecialPlsOnTitleSld="0">
  <p:sldMasterIdLst>
    <p:sldMasterId id="2147483648" r:id="rId1"/>
  </p:sldMasterIdLst>
  <p:notesMasterIdLst>
    <p:notesMasterId r:id="rId7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12192000" cy="6858000"/>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69CF1AB2-1976-4502-BF36-3FF5EA218861}">
  <a:tblStyle styleId="{69CF1AB2-1976-4502-BF36-3FF5EA218861}" styleName="Medium Style 4 - Accent 1">
    <a:wholeTbl>
      <a:tcTxStyle>
        <a:fontRef idx="minor">
          <a:prstClr val="black"/>
        </a:fontRef>
        <a:schemeClr val="dk1"/>
      </a:tcTxStyle>
      <a:tcStyle>
        <a:tcBdr>
          <a:left>
            <a:ln w="12700">
              <a:solidFill>
                <a:schemeClr val="accent1"/>
              </a:solidFill>
            </a:ln>
          </a:left>
          <a:right>
            <a:ln w="12700">
              <a:solidFill>
                <a:schemeClr val="accent1"/>
              </a:solidFill>
            </a:ln>
          </a:right>
          <a:top>
            <a:ln w="12700">
              <a:solidFill>
                <a:schemeClr val="accent1"/>
              </a:solidFill>
            </a:ln>
          </a:top>
          <a:bottom>
            <a:ln w="12700">
              <a:solidFill>
                <a:schemeClr val="accent1"/>
              </a:solidFill>
            </a:ln>
          </a:bottom>
          <a:insideH>
            <a:ln w="12700">
              <a:solidFill>
                <a:schemeClr val="accent1"/>
              </a:solidFill>
            </a:ln>
          </a:insideH>
          <a:insideV>
            <a:ln w="12700">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38100">
              <a:solidFill>
                <a:schemeClr val="accent1"/>
              </a:solidFill>
            </a:ln>
          </a:top>
        </a:tcBdr>
        <a:fill>
          <a:solidFill>
            <a:schemeClr val="accent1">
              <a:tint val="20000"/>
            </a:schemeClr>
          </a:solidFill>
        </a:fill>
      </a:tcStyle>
    </a:lastRow>
    <a:seCell>
      <a:tcStyle>
        <a:tcBdr/>
      </a:tcStyle>
    </a:seCell>
    <a:swCell>
      <a:tcStyle>
        <a:tcBdr/>
      </a:tcStyle>
    </a:swCell>
    <a:firstRow>
      <a:tcTxStyle b="on">
        <a:fontRef idx="minor">
          <a:prstClr val="black"/>
        </a:fontRef>
        <a:schemeClr val="dk1"/>
      </a:tcTxStyle>
      <a:tcStyle>
        <a:tcBdr>
          <a:bottom>
            <a:ln w="12700">
              <a:solidFill>
                <a:schemeClr val="accent1"/>
              </a:solidFill>
            </a:ln>
          </a:bottom>
        </a:tcBdr>
        <a:fill>
          <a:solidFill>
            <a:schemeClr val="accent1">
              <a:tint val="20000"/>
            </a:schemeClr>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04" d="100"/>
          <a:sy n="104" d="100"/>
        </p:scale>
        <p:origin x="-1236" y="-90"/>
      </p:cViewPr>
      <p:guideLst>
        <p:guide pos="2160" orient="horz"/>
        <p:guide pos="288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notesMaster" Target="notesMasters/notesMaster1.xml"/><Relationship Id="rId71" Type="http://schemas.openxmlformats.org/officeDocument/2006/relationships/presProps" Target="presProps.xml" /><Relationship Id="rId72" Type="http://schemas.openxmlformats.org/officeDocument/2006/relationships/tableStyles" Target="tableStyles.xml" /><Relationship Id="rId73"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How to use these slides. Please refer to the trainer notes for complete guidande and speakernotes. </a:t>
            </a:r>
            <a:br>
              <a:rPr/>
            </a:br>
            <a:r>
              <a:rPr/>
              <a:t>The slide deck is very long! This is because we dive down into the complexities of licensing. Please feel free to “pick and mix” the slides so the scope fits your training purposes and audience.</a:t>
            </a:r>
            <a:endParaRPr/>
          </a:p>
        </p:txBody>
      </p:sp>
      <p:sp>
        <p:nvSpPr>
          <p:cNvPr id="4" name="Slide Number Placeholder 3"/>
          <p:cNvSpPr>
            <a:spLocks noGrp="1"/>
          </p:cNvSpPr>
          <p:nvPr>
            <p:ph type="sldNum" sz="quarter" idx="10"/>
          </p:nvPr>
        </p:nvSpPr>
        <p:spPr bwMode="auto"/>
        <p:txBody>
          <a:bodyPr/>
          <a:lstStyle/>
          <a:p>
            <a:pPr>
              <a:defRPr/>
            </a:pPr>
            <a:fld id="{A7DE38EB-4284-5AF0-C41F-C952131FA794}"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8AC31EB-1AA4-0592-16BE-E490E715DEEA}"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05DF4F5-A7AA-862E-973E-5FD7B0A853E5}"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0875322" name="Slide Image Placeholder 1"/>
          <p:cNvSpPr>
            <a:spLocks noChangeAspect="1" noGrp="1" noRot="1"/>
          </p:cNvSpPr>
          <p:nvPr>
            <p:ph type="sldImg"/>
          </p:nvPr>
        </p:nvSpPr>
        <p:spPr bwMode="auto"/>
      </p:sp>
      <p:sp>
        <p:nvSpPr>
          <p:cNvPr id="938099683" name="Notes Placeholder 2"/>
          <p:cNvSpPr>
            <a:spLocks noGrp="1"/>
          </p:cNvSpPr>
          <p:nvPr>
            <p:ph type="body" idx="1"/>
          </p:nvPr>
        </p:nvSpPr>
        <p:spPr bwMode="auto"/>
        <p:txBody>
          <a:bodyPr/>
          <a:lstStyle/>
          <a:p>
            <a:pPr>
              <a:defRPr/>
            </a:pPr>
            <a:endParaRPr/>
          </a:p>
        </p:txBody>
      </p:sp>
      <p:sp>
        <p:nvSpPr>
          <p:cNvPr id="2038444084"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AB74F4F-DDC6-8B26-EF4E-04BC021F3CE1}"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A1EE65-B510-D7E4-8279-0854A7E13260}"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87530C4-114E-3C86-CD8F-3E2A1A4DD9A3}"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3148147-376C-CC45-044A-C4E323AF424B}"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1D3F8B-379E-012F-3C95-EB6FADA0BC61}"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9EDCF2-89F9-93BB-661C-AA8888A23050}"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82BD9E-5594-04EC-5C4C-D437BFDCA75F}"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Calibri"/>
                <a:ea typeface="Times New Roman"/>
                <a:cs typeface="Calibri"/>
              </a:rPr>
              <a:t>Introduction and housekeeping</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Code of conduct</a:t>
            </a:r>
            <a:r>
              <a:rPr lang="en-US" sz="1200" b="0" i="0" u="none" strike="noStrike" cap="none" spc="0">
                <a:solidFill>
                  <a:srgbClr val="000000"/>
                </a:solidFill>
                <a:latin typeface="Calibri"/>
                <a:ea typeface="Times New Roman"/>
                <a:cs typeface="Calibri"/>
              </a:rPr>
              <a:t> (as an animation)</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Learning objectives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Schedule </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Introduction of trainers and helpers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Our expectations for the session - dependent on the slides the trainer has chosen to use (read more in the trainer notes)</a:t>
            </a:r>
            <a:endParaRPr sz="1200">
              <a:solidFill>
                <a:srgbClr val="000000"/>
              </a:solidFill>
              <a:latin typeface="Calibri"/>
              <a:ea typeface="Times New Roman"/>
              <a:cs typeface="Calibri"/>
            </a:endParaRPr>
          </a:p>
          <a:p>
            <a:pPr>
              <a:defRPr/>
            </a:pPr>
            <a:r>
              <a:rPr lang="en-US" sz="1200" b="0" i="0" u="none" strike="noStrike" cap="none" spc="0">
                <a:solidFill>
                  <a:srgbClr val="000000"/>
                </a:solidFill>
                <a:latin typeface="Calibri"/>
                <a:ea typeface="Times New Roman"/>
                <a:cs typeface="Calibri"/>
              </a:rPr>
              <a:t>Ice-breaker</a:t>
            </a:r>
            <a:endParaRPr/>
          </a:p>
        </p:txBody>
      </p:sp>
      <p:sp>
        <p:nvSpPr>
          <p:cNvPr id="4" name="Slide Number Placeholder 3"/>
          <p:cNvSpPr>
            <a:spLocks noGrp="1"/>
          </p:cNvSpPr>
          <p:nvPr>
            <p:ph type="sldNum" sz="quarter" idx="10"/>
          </p:nvPr>
        </p:nvSpPr>
        <p:spPr bwMode="auto"/>
        <p:txBody>
          <a:bodyPr/>
          <a:lstStyle/>
          <a:p>
            <a:pPr>
              <a:defRPr/>
            </a:pPr>
            <a:fld id="{32A86DB5-32BE-48C0-8498-DD7A84687CC7}"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804410-30B0-D172-50AB-DABE3E128508}"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BBBD256-A429-2296-EAFC-C6EB00E666F8}"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FE40E7-00C6-DC65-72CB-65E53BA31897}"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46A62F9-0F97-CF82-EBE6-1260604103CD}"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6B6FE72-A108-599B-7BD6-7ED30221FC65}"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AE6EEC-4E84-08BD-D95A-E97478B802BB}"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527F55A-5A1E-E1BA-4D51-D911A39A4D88}"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33B39DC-926D-B9EA-F14D-D99213A2DAF3}"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6603B04-AB21-583C-74B1-1DCC2D00017E}"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B856FE-7F7B-F40A-4CB0-5E1422AB6B72}"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A70F22-41C2-F268-65ED-E1FEAFE36E82}"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11BC28-DC88-5B78-F653-78D501CE88E2}"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62CB1D-B6B5-9C67-57C9-76C11A818D57}"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ADCC192-8D20-1862-B495-8B071649583D}"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8E2D9D-C264-BF7A-7E55-B216837C0C7E}"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4224670" name="Slide Image Placeholder 1"/>
          <p:cNvSpPr>
            <a:spLocks noChangeAspect="1" noGrp="1" noRot="1"/>
          </p:cNvSpPr>
          <p:nvPr>
            <p:ph type="sldImg"/>
          </p:nvPr>
        </p:nvSpPr>
        <p:spPr bwMode="auto"/>
      </p:sp>
      <p:sp>
        <p:nvSpPr>
          <p:cNvPr id="1926966228" name="Notes Placeholder 2"/>
          <p:cNvSpPr>
            <a:spLocks noGrp="1"/>
          </p:cNvSpPr>
          <p:nvPr>
            <p:ph type="body" idx="1"/>
          </p:nvPr>
        </p:nvSpPr>
        <p:spPr bwMode="auto"/>
        <p:txBody>
          <a:bodyPr/>
          <a:lstStyle/>
          <a:p>
            <a:pPr>
              <a:defRPr/>
            </a:pPr>
            <a:endParaRPr/>
          </a:p>
        </p:txBody>
      </p:sp>
      <p:sp>
        <p:nvSpPr>
          <p:cNvPr id="843819462" name="Slide Number Placeholder 3"/>
          <p:cNvSpPr>
            <a:spLocks noGrp="1"/>
          </p:cNvSpPr>
          <p:nvPr>
            <p:ph type="sldNum" sz="quarter" idx="10"/>
          </p:nvPr>
        </p:nvSpPr>
        <p:spPr bwMode="auto"/>
        <p:txBody>
          <a:bodyPr/>
          <a:lstStyle/>
          <a:p>
            <a:pPr>
              <a:defRPr/>
            </a:pPr>
            <a:fld id="{67310229-4889-7328-EAC3-BF4D1EAF8AE0}"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4DA77F-AABE-925E-2A79-F6D3DB51C642}"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7587717" name="Slide Image Placeholder 1"/>
          <p:cNvSpPr>
            <a:spLocks noChangeAspect="1" noGrp="1" noRot="1"/>
          </p:cNvSpPr>
          <p:nvPr>
            <p:ph type="sldImg"/>
          </p:nvPr>
        </p:nvSpPr>
        <p:spPr bwMode="auto"/>
      </p:sp>
      <p:sp>
        <p:nvSpPr>
          <p:cNvPr id="545683099" name="Notes Placeholder 2"/>
          <p:cNvSpPr>
            <a:spLocks noGrp="1"/>
          </p:cNvSpPr>
          <p:nvPr>
            <p:ph type="body" idx="1"/>
          </p:nvPr>
        </p:nvSpPr>
        <p:spPr bwMode="auto"/>
        <p:txBody>
          <a:bodyPr/>
          <a:lstStyle/>
          <a:p>
            <a:pPr>
              <a:defRPr/>
            </a:pPr>
            <a:endParaRPr/>
          </a:p>
        </p:txBody>
      </p:sp>
      <p:sp>
        <p:nvSpPr>
          <p:cNvPr id="145586244" name="Slide Number Placeholder 3"/>
          <p:cNvSpPr>
            <a:spLocks noGrp="1"/>
          </p:cNvSpPr>
          <p:nvPr>
            <p:ph type="sldNum" sz="quarter" idx="10"/>
          </p:nvPr>
        </p:nvSpPr>
        <p:spPr bwMode="auto"/>
        <p:txBody>
          <a:bodyPr/>
          <a:lstStyle/>
          <a:p>
            <a:pPr>
              <a:defRPr/>
            </a:pPr>
            <a:fld id="{AC1EDB68-7B8F-DE83-1DDA-BF0EE9D098F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28641123" name="Slide Image Placeholder 1"/>
          <p:cNvSpPr>
            <a:spLocks noChangeAspect="1" noGrp="1" noRot="1"/>
          </p:cNvSpPr>
          <p:nvPr>
            <p:ph type="sldImg"/>
          </p:nvPr>
        </p:nvSpPr>
        <p:spPr bwMode="auto"/>
      </p:sp>
      <p:sp>
        <p:nvSpPr>
          <p:cNvPr id="340575432" name="Notes Placeholder 2"/>
          <p:cNvSpPr>
            <a:spLocks noGrp="1"/>
          </p:cNvSpPr>
          <p:nvPr>
            <p:ph type="body" idx="1"/>
          </p:nvPr>
        </p:nvSpPr>
        <p:spPr bwMode="auto"/>
        <p:txBody>
          <a:bodyPr/>
          <a:lstStyle/>
          <a:p>
            <a:pPr>
              <a:defRPr/>
            </a:pPr>
            <a:r>
              <a:rPr/>
              <a:t>Show the trainee how they can check the sharing policy of some repository o</a:t>
            </a:r>
            <a:r>
              <a:rPr/>
              <a:t>n re3data</a:t>
            </a:r>
            <a:r>
              <a:rPr/>
              <a:t>  </a:t>
            </a:r>
            <a:endParaRPr/>
          </a:p>
        </p:txBody>
      </p:sp>
      <p:sp>
        <p:nvSpPr>
          <p:cNvPr id="311693105" name="Slide Number Placeholder 3"/>
          <p:cNvSpPr>
            <a:spLocks noGrp="1"/>
          </p:cNvSpPr>
          <p:nvPr>
            <p:ph type="sldNum" sz="quarter" idx="10"/>
          </p:nvPr>
        </p:nvSpPr>
        <p:spPr bwMode="auto"/>
        <p:txBody>
          <a:bodyPr/>
          <a:lstStyle/>
          <a:p>
            <a:pPr>
              <a:defRPr/>
            </a:pPr>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FA629E9-7A84-4CDF-F9B6-0995D9B8CB4C}"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72A6BC7-CB9A-40D0-EF47-A58ADED28418}"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D188B03-1F9C-4962-0C87-040D251CEBE4}"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72324656" name="Slide Image Placeholder 1"/>
          <p:cNvSpPr>
            <a:spLocks noChangeAspect="1" noGrp="1" noRot="1"/>
          </p:cNvSpPr>
          <p:nvPr>
            <p:ph type="sldImg"/>
          </p:nvPr>
        </p:nvSpPr>
        <p:spPr bwMode="auto"/>
      </p:sp>
      <p:sp>
        <p:nvSpPr>
          <p:cNvPr id="223076035" name="Notes Placeholder 2"/>
          <p:cNvSpPr>
            <a:spLocks noGrp="1"/>
          </p:cNvSpPr>
          <p:nvPr>
            <p:ph type="body" idx="1"/>
          </p:nvPr>
        </p:nvSpPr>
        <p:spPr bwMode="auto"/>
        <p:txBody>
          <a:bodyPr/>
          <a:lstStyle/>
          <a:p>
            <a:pPr>
              <a:defRPr/>
            </a:pPr>
            <a:endParaRPr sz="1100"/>
          </a:p>
        </p:txBody>
      </p:sp>
      <p:sp>
        <p:nvSpPr>
          <p:cNvPr id="1817826064" name="Slide Number Placeholder 3"/>
          <p:cNvSpPr>
            <a:spLocks noGrp="1"/>
          </p:cNvSpPr>
          <p:nvPr>
            <p:ph type="sldNum" sz="quarter" idx="10"/>
          </p:nvPr>
        </p:nvSpPr>
        <p:spPr bwMode="auto"/>
        <p:txBody>
          <a:bodyPr/>
          <a:lstStyle/>
          <a:p>
            <a:pPr>
              <a:defRPr/>
            </a:pPr>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5854831" name="Slide Image Placeholder 1"/>
          <p:cNvSpPr>
            <a:spLocks noChangeAspect="1" noGrp="1" noRot="1"/>
          </p:cNvSpPr>
          <p:nvPr>
            <p:ph type="sldImg"/>
          </p:nvPr>
        </p:nvSpPr>
        <p:spPr bwMode="auto"/>
      </p:sp>
      <p:sp>
        <p:nvSpPr>
          <p:cNvPr id="1774976881" name="Notes Placeholder 2"/>
          <p:cNvSpPr>
            <a:spLocks noGrp="1"/>
          </p:cNvSpPr>
          <p:nvPr>
            <p:ph type="body" idx="1"/>
          </p:nvPr>
        </p:nvSpPr>
        <p:spPr bwMode="auto"/>
        <p:txBody>
          <a:bodyPr/>
          <a:lstStyle/>
          <a:p>
            <a:pPr>
              <a:defRPr/>
            </a:pPr>
            <a:endParaRPr/>
          </a:p>
        </p:txBody>
      </p:sp>
      <p:sp>
        <p:nvSpPr>
          <p:cNvPr id="1940290713" name="Slide Number Placeholder 3"/>
          <p:cNvSpPr>
            <a:spLocks noGrp="1"/>
          </p:cNvSpPr>
          <p:nvPr>
            <p:ph type="sldNum" sz="quarter" idx="10"/>
          </p:nvPr>
        </p:nvSpPr>
        <p:spPr bwMode="auto"/>
        <p:txBody>
          <a:bodyPr/>
          <a:lstStyle/>
          <a:p>
            <a:pPr>
              <a:defRPr/>
            </a:pPr>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F97A2FF-9E08-5219-16DB-5234E1340C00}"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D6D914-3373-0AA3-79DF-94C710588ED6}"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1808368" name="Slide Image Placeholder 1"/>
          <p:cNvSpPr>
            <a:spLocks noChangeAspect="1" noGrp="1" noRot="1"/>
          </p:cNvSpPr>
          <p:nvPr>
            <p:ph type="sldImg"/>
          </p:nvPr>
        </p:nvSpPr>
        <p:spPr bwMode="auto"/>
      </p:sp>
      <p:sp>
        <p:nvSpPr>
          <p:cNvPr id="199364414" name="Notes Placeholder 2"/>
          <p:cNvSpPr>
            <a:spLocks noGrp="1"/>
          </p:cNvSpPr>
          <p:nvPr>
            <p:ph type="body" idx="1"/>
          </p:nvPr>
        </p:nvSpPr>
        <p:spPr bwMode="auto"/>
        <p:txBody>
          <a:bodyPr/>
          <a:lstStyle/>
          <a:p>
            <a:pPr>
              <a:defRPr/>
            </a:pPr>
            <a:endParaRPr/>
          </a:p>
        </p:txBody>
      </p:sp>
      <p:sp>
        <p:nvSpPr>
          <p:cNvPr id="757809416" name="Slide Number Placeholder 3"/>
          <p:cNvSpPr>
            <a:spLocks noGrp="1"/>
          </p:cNvSpPr>
          <p:nvPr>
            <p:ph type="sldNum" sz="quarter" idx="10"/>
          </p:nvPr>
        </p:nvSpPr>
        <p:spPr bwMode="auto"/>
        <p:txBody>
          <a:bodyPr/>
          <a:lstStyle/>
          <a:p>
            <a:pPr>
              <a:defRPr/>
            </a:pPr>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BFE586-BF07-FB9F-BBD1-3C58A683E666}"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37866B9-6420-D105-DDD5-FEB3A5CEAF59}"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037B85E-6F74-659B-DD3E-5E574578CF9E}" type="slidenum">
              <a:rPr/>
              <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2770E-1F67-6125-9BFC-C65A7CE88D38}" type="slidenum">
              <a:rPr/>
              <a:t/>
            </a:fld>
            <a:endParaRPr/>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A749D0-7B88-4FE6-9919-CEB6A496C103}"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4BB98FE-D8E2-56A7-A05C-6A371376770B}" type="slidenum">
              <a:rPr/>
              <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7B5C9F-8EFB-AA49-DF21-EB4FF235A87E}" type="slidenum">
              <a:rPr/>
              <a:t/>
            </a:fld>
            <a:endParaRPr/>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30272C-16B6-669A-2D14-B706A8386219}" type="slidenum">
              <a:rPr/>
              <a:t/>
            </a:fld>
            <a:endParaRPr/>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B150C6-AD55-790E-53DD-1AEEDEF4E5D2}" type="slidenum">
              <a:rPr/>
              <a:t/>
            </a:fld>
            <a:endParaRPr/>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5C4E2F1-1265-212C-0395-0EEEEE6C292D}" type="slidenum">
              <a:rPr/>
              <a:t/>
            </a:fld>
            <a:endParaRPr/>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BACEE7-4DBE-DE27-6E53-8ACFF1EC0C13}" type="slidenum">
              <a:rPr/>
              <a:t/>
            </a:fld>
            <a:endParaRPr/>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4362C0-14BB-51F1-E565-71C9DC8B8B80}" type="slidenum">
              <a:rPr/>
              <a:t/>
            </a:fld>
            <a:endParaRPr/>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1C3BAB0-D18E-D515-50E3-62885CB61D7B}" type="slidenum">
              <a:rPr/>
              <a:t/>
            </a:fld>
            <a:endParaRPr/>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1206063" name="Slide Image Placeholder 1"/>
          <p:cNvSpPr>
            <a:spLocks noChangeAspect="1" noGrp="1" noRot="1"/>
          </p:cNvSpPr>
          <p:nvPr>
            <p:ph type="sldImg"/>
          </p:nvPr>
        </p:nvSpPr>
        <p:spPr bwMode="auto"/>
      </p:sp>
      <p:sp>
        <p:nvSpPr>
          <p:cNvPr id="1741179926" name="Notes Placeholder 2"/>
          <p:cNvSpPr>
            <a:spLocks noGrp="1"/>
          </p:cNvSpPr>
          <p:nvPr>
            <p:ph type="body" idx="1"/>
          </p:nvPr>
        </p:nvSpPr>
        <p:spPr bwMode="auto"/>
        <p:txBody>
          <a:bodyPr/>
          <a:lstStyle/>
          <a:p>
            <a:pPr>
              <a:defRPr/>
            </a:pPr>
            <a:endParaRPr/>
          </a:p>
        </p:txBody>
      </p:sp>
      <p:sp>
        <p:nvSpPr>
          <p:cNvPr id="1210791233" name="Slide Number Placeholder 3"/>
          <p:cNvSpPr>
            <a:spLocks noGrp="1"/>
          </p:cNvSpPr>
          <p:nvPr>
            <p:ph type="sldNum" sz="quarter" idx="10"/>
          </p:nvPr>
        </p:nvSpPr>
        <p:spPr bwMode="auto"/>
        <p:txBody>
          <a:bodyPr/>
          <a:lstStyle/>
          <a:p>
            <a:pPr>
              <a:defRPr/>
            </a:pPr>
            <a:endParaRPr/>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387E5E-ABC4-3A8B-7365-EEBE59D784D2}" type="slidenum">
              <a:rPr/>
              <a:t/>
            </a:fld>
            <a:endParaRPr/>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B34E49-5C73-EB74-00D5-6187F692E605}"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9445204" name="Slide Image Placeholder 1"/>
          <p:cNvSpPr>
            <a:spLocks noChangeAspect="1" noGrp="1" noRot="1"/>
          </p:cNvSpPr>
          <p:nvPr>
            <p:ph type="sldImg"/>
          </p:nvPr>
        </p:nvSpPr>
        <p:spPr bwMode="auto"/>
      </p:sp>
      <p:sp>
        <p:nvSpPr>
          <p:cNvPr id="806683522" name="Notes Placeholder 2"/>
          <p:cNvSpPr>
            <a:spLocks noGrp="1"/>
          </p:cNvSpPr>
          <p:nvPr>
            <p:ph type="body" idx="1"/>
          </p:nvPr>
        </p:nvSpPr>
        <p:spPr bwMode="auto"/>
        <p:txBody>
          <a:bodyPr/>
          <a:lstStyle/>
          <a:p>
            <a:pPr>
              <a:defRPr/>
            </a:pPr>
            <a:endParaRPr/>
          </a:p>
        </p:txBody>
      </p:sp>
      <p:sp>
        <p:nvSpPr>
          <p:cNvPr id="2092913489" name="Slide Number Placeholder 3"/>
          <p:cNvSpPr>
            <a:spLocks noGrp="1"/>
          </p:cNvSpPr>
          <p:nvPr>
            <p:ph type="sldNum" sz="quarter" idx="10"/>
          </p:nvPr>
        </p:nvSpPr>
        <p:spPr bwMode="auto"/>
        <p:txBody>
          <a:bodyPr/>
          <a:lstStyle/>
          <a:p>
            <a:pPr>
              <a:defRPr/>
            </a:pPr>
            <a:endParaRPr/>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24398F-A9AB-30A9-7A31-C28A29251EFB}" type="slidenum">
              <a:rPr/>
              <a:t/>
            </a:fld>
            <a:endParaRPr/>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F05172-4822-5129-5DE4-4FDB6A1BBE3A}" type="slidenum">
              <a:rPr/>
              <a:t/>
            </a:fld>
            <a:endParaRPr/>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752AEEB-FA32-925A-C63B-5948A1155F8D}" type="slidenum">
              <a:rPr/>
              <a:t/>
            </a:fld>
            <a:endParaRPr/>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7AB765-6658-D5BE-B716-30DF9B58E9AB}" type="slidenum">
              <a:rPr/>
              <a:t/>
            </a:fld>
            <a:endParaRPr/>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855A78E-9E05-A216-30B8-FA87E796E5F5}" type="slidenum">
              <a:rPr/>
              <a:t/>
            </a:fld>
            <a:endParaRPr/>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7F278C8-E484-E454-F914-2785E5F7A91C}" type="slidenum">
              <a:rPr/>
              <a:t/>
            </a:fld>
            <a:endParaRPr/>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7C1866-6524-3A53-7211-AB2A5759D352}"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0025123" name="Slide Image Placeholder 1"/>
          <p:cNvSpPr>
            <a:spLocks noChangeAspect="1" noGrp="1" noRot="1"/>
          </p:cNvSpPr>
          <p:nvPr>
            <p:ph type="sldImg"/>
          </p:nvPr>
        </p:nvSpPr>
        <p:spPr bwMode="auto"/>
      </p:sp>
      <p:sp>
        <p:nvSpPr>
          <p:cNvPr id="1012503718" name="Notes Placeholder 2"/>
          <p:cNvSpPr>
            <a:spLocks noGrp="1"/>
          </p:cNvSpPr>
          <p:nvPr>
            <p:ph type="body" idx="1"/>
          </p:nvPr>
        </p:nvSpPr>
        <p:spPr bwMode="auto"/>
        <p:txBody>
          <a:bodyPr/>
          <a:lstStyle/>
          <a:p>
            <a:pPr>
              <a:defRPr/>
            </a:pPr>
            <a:endParaRPr/>
          </a:p>
        </p:txBody>
      </p:sp>
      <p:sp>
        <p:nvSpPr>
          <p:cNvPr id="846232275"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770E3CE-3338-80ED-5629-F4242F8A5ED2}"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E6FD2D-4E5A-9701-5D8D-9215748BF319}"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Diapositiva titolo">
    <p:spTree>
      <p:nvGrpSpPr>
        <p:cNvPr id="1" name=""/>
        <p:cNvGrpSpPr/>
        <p:nvPr/>
      </p:nvGrpSpPr>
      <p:grpSpPr bwMode="auto">
        <a:xfrm>
          <a:off x="0" y="0"/>
          <a:ext cx="0" cy="0"/>
          <a:chOff x="0" y="0"/>
          <a:chExt cx="0" cy="0"/>
        </a:xfrm>
      </p:grpSpPr>
      <p:sp>
        <p:nvSpPr>
          <p:cNvPr id="2" name="Titolo 1" hidden="0"/>
          <p:cNvSpPr>
            <a:spLocks noGrp="1"/>
          </p:cNvSpPr>
          <p:nvPr isPhoto="0" userDrawn="0">
            <p:ph type="ctrTitle" hasCustomPrompt="0"/>
          </p:nvPr>
        </p:nvSpPr>
        <p:spPr bwMode="auto">
          <a:xfrm>
            <a:off x="1524000" y="1122363"/>
            <a:ext cx="9144000" cy="2387600"/>
          </a:xfrm>
        </p:spPr>
        <p:txBody>
          <a:bodyPr anchor="b"/>
          <a:lstStyle>
            <a:lvl1pPr algn="ctr">
              <a:defRPr sz="6000"/>
            </a:lvl1pPr>
          </a:lstStyle>
          <a:p>
            <a:pPr>
              <a:defRPr/>
            </a:pPr>
            <a:r>
              <a:rPr lang="sv-SE"/>
              <a:t>Klicka här för att ändra mall för rubrikformat</a:t>
            </a:r>
            <a:endParaRPr lang="it-IT"/>
          </a:p>
        </p:txBody>
      </p:sp>
      <p:sp>
        <p:nvSpPr>
          <p:cNvPr id="3" name="Sottotitolo 2" hidden="0"/>
          <p:cNvSpPr>
            <a:spLocks noGrp="1"/>
          </p:cNvSpPr>
          <p:nvPr isPhoto="0" userDrawn="0">
            <p:ph type="subTitle" idx="1" hasCustomPrompt="0"/>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sv-SE"/>
              <a:t>Klicka här för att ändra mall för underrubrikformat</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F1A5501B-D190-4E44-BAFA-E2D5C68A4B9A}"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olo e testo verticale">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testo verticale 2" hidden="0"/>
          <p:cNvSpPr>
            <a:spLocks noGrp="1"/>
          </p:cNvSpPr>
          <p:nvPr isPhoto="0" userDrawn="0">
            <p:ph type="body" orient="vert" idx="1" hasCustomPrompt="0"/>
          </p:nvPr>
        </p:nvSpPr>
        <p:spPr bwMode="auto"/>
        <p:txBody>
          <a:bodyPr vert="eaVert"/>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9A9A7105-2218-423B-B533-DB90F52ABB90}"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1_Titolo e testo verticale">
    <p:spTree>
      <p:nvGrpSpPr>
        <p:cNvPr id="1" name=""/>
        <p:cNvGrpSpPr/>
        <p:nvPr/>
      </p:nvGrpSpPr>
      <p:grpSpPr bwMode="auto">
        <a:xfrm>
          <a:off x="0" y="0"/>
          <a:ext cx="0" cy="0"/>
          <a:chOff x="0" y="0"/>
          <a:chExt cx="0" cy="0"/>
        </a:xfrm>
      </p:grpSpPr>
      <p:sp>
        <p:nvSpPr>
          <p:cNvPr id="2" name="Titolo verticale 1" hidden="0"/>
          <p:cNvSpPr>
            <a:spLocks noGrp="1"/>
          </p:cNvSpPr>
          <p:nvPr isPhoto="0" userDrawn="0">
            <p:ph type="title" orient="vert" hasCustomPrompt="0"/>
          </p:nvPr>
        </p:nvSpPr>
        <p:spPr bwMode="auto">
          <a:xfrm>
            <a:off x="8724900" y="365125"/>
            <a:ext cx="2628900" cy="5811838"/>
          </a:xfrm>
        </p:spPr>
        <p:txBody>
          <a:bodyPr vert="eaVert"/>
          <a:lstStyle/>
          <a:p>
            <a:pPr>
              <a:defRPr/>
            </a:pPr>
            <a:r>
              <a:rPr lang="sv-SE"/>
              <a:t>Klicka här för att ändra mall för rubrikformat</a:t>
            </a:r>
            <a:endParaRPr lang="it-IT"/>
          </a:p>
        </p:txBody>
      </p:sp>
      <p:sp>
        <p:nvSpPr>
          <p:cNvPr id="3" name="Segnaposto testo verticale 2" hidden="0"/>
          <p:cNvSpPr>
            <a:spLocks noGrp="1"/>
          </p:cNvSpPr>
          <p:nvPr isPhoto="0" userDrawn="0">
            <p:ph type="body" orient="vert" idx="1" hasCustomPrompt="0"/>
          </p:nvPr>
        </p:nvSpPr>
        <p:spPr bwMode="auto">
          <a:xfrm>
            <a:off x="838200" y="365125"/>
            <a:ext cx="7734300" cy="5811838"/>
          </a:xfrm>
        </p:spPr>
        <p:txBody>
          <a:bodyPr vert="eaVert"/>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128AF7E1-EBEC-4685-990F-DDEC650DE50D}"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Rubrik och innehåll med 2 medelhög bild">
    <p:spTree>
      <p:nvGrpSpPr>
        <p:cNvPr id="1" name=""/>
        <p:cNvGrpSpPr/>
        <p:nvPr/>
      </p:nvGrpSpPr>
      <p:grpSpPr bwMode="auto">
        <a:xfrm>
          <a:off x="0" y="0"/>
          <a:ext cx="0" cy="0"/>
          <a:chOff x="0" y="0"/>
          <a:chExt cx="0" cy="0"/>
        </a:xfrm>
      </p:grpSpPr>
      <p:sp>
        <p:nvSpPr>
          <p:cNvPr id="20" name="Platshållare för bild 19" hidden="0"/>
          <p:cNvSpPr>
            <a:spLocks noGrp="1"/>
          </p:cNvSpPr>
          <p:nvPr isPhoto="0" userDrawn="0">
            <p:ph type="pic" sz="quarter" idx="14" hasCustomPrompt="0"/>
          </p:nvPr>
        </p:nvSpPr>
        <p:spPr bwMode="auto">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fill="norm" stroke="1" extrusionOk="0">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a:defRPr/>
            </a:pPr>
            <a:r>
              <a:rPr lang="sv-SE"/>
              <a:t>Klicka på ikonen för att lägga till en bild</a:t>
            </a:r>
            <a:endParaRPr/>
          </a:p>
        </p:txBody>
      </p:sp>
      <p:sp>
        <p:nvSpPr>
          <p:cNvPr id="21" name="Platshållare för bild 20" hidden="0"/>
          <p:cNvSpPr>
            <a:spLocks noGrp="1"/>
          </p:cNvSpPr>
          <p:nvPr isPhoto="0" userDrawn="0">
            <p:ph type="pic" sz="quarter" idx="13" hasCustomPrompt="0"/>
          </p:nvPr>
        </p:nvSpPr>
        <p:spPr bwMode="auto">
          <a:xfrm>
            <a:off x="6261609" y="0"/>
            <a:ext cx="3519310" cy="3007908"/>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fill="norm" stroke="1" extrusionOk="0">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a:defRPr/>
            </a:pPr>
            <a:r>
              <a:rPr lang="sv-SE"/>
              <a:t>Klicka på ikonen för att lägga till en bild</a:t>
            </a:r>
            <a:endParaRPr/>
          </a:p>
        </p:txBody>
      </p:sp>
      <p:sp>
        <p:nvSpPr>
          <p:cNvPr id="10" name="Ellips 9" hidden="0"/>
          <p:cNvSpPr/>
          <p:nvPr isPhoto="0" userDrawn="1"/>
        </p:nvSpPr>
        <p:spPr bwMode="auto">
          <a:xfrm>
            <a:off x="10420568"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sv-SE" sz="1800" b="0" i="0" u="none" strike="noStrike" cap="none" spc="0">
              <a:ln>
                <a:noFill/>
              </a:ln>
              <a:solidFill>
                <a:srgbClr val="FFFFFF"/>
              </a:solidFill>
              <a:latin typeface="Calibri"/>
              <a:ea typeface="Arial"/>
              <a:cs typeface="Arial"/>
            </a:endParaRPr>
          </a:p>
        </p:txBody>
      </p:sp>
      <p:sp>
        <p:nvSpPr>
          <p:cNvPr id="12" name="Båge 11" hidden="0"/>
          <p:cNvSpPr/>
          <p:nvPr isPhoto="0" userDrawn="1"/>
        </p:nvSpPr>
        <p:spPr bwMode="auto">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a:lnSpc>
                <a:spcPct val="100000"/>
              </a:lnSpc>
              <a:spcBef>
                <a:spcPts val="0"/>
              </a:spcBef>
              <a:spcAft>
                <a:spcPts val="0"/>
              </a:spcAft>
              <a:buClrTx/>
              <a:buSzTx/>
              <a:buFontTx/>
              <a:buNone/>
              <a:defRPr/>
            </a:pPr>
            <a:endParaRPr lang="sv-SE" sz="1800" b="0" i="0" u="none" strike="noStrike" cap="none" spc="0">
              <a:ln>
                <a:noFill/>
              </a:ln>
              <a:solidFill>
                <a:prstClr val="black"/>
              </a:solidFill>
              <a:latin typeface="Calibri"/>
              <a:ea typeface="Arial"/>
              <a:cs typeface="Arial"/>
            </a:endParaRPr>
          </a:p>
        </p:txBody>
      </p:sp>
      <p:sp>
        <p:nvSpPr>
          <p:cNvPr id="2" name="Rubrik 1" hidden="0"/>
          <p:cNvSpPr>
            <a:spLocks noGrp="1"/>
          </p:cNvSpPr>
          <p:nvPr isPhoto="0" userDrawn="0">
            <p:ph type="title" hasCustomPrompt="1"/>
          </p:nvPr>
        </p:nvSpPr>
        <p:spPr bwMode="auto">
          <a:xfrm>
            <a:off x="841248" y="365760"/>
            <a:ext cx="5120640" cy="1325880"/>
          </a:xfrm>
        </p:spPr>
        <p:txBody>
          <a:bodyPr rtlCol="0"/>
          <a:lstStyle/>
          <a:p>
            <a:pPr>
              <a:defRPr/>
            </a:pPr>
            <a:r>
              <a:rPr lang="sv-SE"/>
              <a:t>Klicka här för att ändra format</a:t>
            </a:r>
            <a:endParaRPr/>
          </a:p>
        </p:txBody>
      </p:sp>
      <p:sp>
        <p:nvSpPr>
          <p:cNvPr id="3" name="Platshållare för datum 2" hidden="0"/>
          <p:cNvSpPr>
            <a:spLocks noGrp="1"/>
          </p:cNvSpPr>
          <p:nvPr isPhoto="0" userDrawn="0">
            <p:ph type="dt" sz="half" idx="10" hasCustomPrompt="0"/>
          </p:nvPr>
        </p:nvSpPr>
        <p:spPr bwMode="auto"/>
        <p:txBody>
          <a:bodyPr rtlCol="0"/>
          <a:lstStyle>
            <a:lvl1pPr>
              <a:defRPr>
                <a:latin typeface="+mn-lt"/>
              </a:defRPr>
            </a:lvl1pPr>
          </a:lstStyle>
          <a:p>
            <a:pPr>
              <a:defRPr/>
            </a:pPr>
            <a:r>
              <a:rPr lang="sv-SE">
                <a:solidFill>
                  <a:prstClr val="black">
                    <a:tint val="75000"/>
                  </a:prstClr>
                </a:solidFill>
              </a:rPr>
              <a:t>20XX-09-03</a:t>
            </a:r>
            <a:endParaRPr/>
          </a:p>
        </p:txBody>
      </p:sp>
      <p:sp>
        <p:nvSpPr>
          <p:cNvPr id="4" name="Platshållare för sidfot 3" hidden="0"/>
          <p:cNvSpPr>
            <a:spLocks noGrp="1"/>
          </p:cNvSpPr>
          <p:nvPr isPhoto="0" userDrawn="0">
            <p:ph type="ftr" sz="quarter" idx="11" hasCustomPrompt="0"/>
          </p:nvPr>
        </p:nvSpPr>
        <p:spPr bwMode="auto"/>
        <p:txBody>
          <a:bodyPr rtlCol="0"/>
          <a:lstStyle>
            <a:lvl1pPr>
              <a:defRPr>
                <a:latin typeface="+mn-lt"/>
              </a:defRPr>
            </a:lvl1pPr>
          </a:lstStyle>
          <a:p>
            <a:pPr>
              <a:defRPr/>
            </a:pPr>
            <a:r>
              <a:rPr lang="sv-SE">
                <a:solidFill>
                  <a:prstClr val="black">
                    <a:tint val="75000"/>
                  </a:prstClr>
                </a:solidFill>
              </a:rPr>
              <a:t>Presentationens rubrik</a:t>
            </a:r>
            <a:endParaRPr/>
          </a:p>
        </p:txBody>
      </p:sp>
      <p:sp>
        <p:nvSpPr>
          <p:cNvPr id="5" name="Platshållare för bildnummer 4" hidden="0"/>
          <p:cNvSpPr>
            <a:spLocks noGrp="1"/>
          </p:cNvSpPr>
          <p:nvPr isPhoto="0" userDrawn="0">
            <p:ph type="sldNum" sz="quarter" idx="12" hasCustomPrompt="0"/>
          </p:nvPr>
        </p:nvSpPr>
        <p:spPr bwMode="auto"/>
        <p:txBody>
          <a:bodyPr rtlCol="0"/>
          <a:lstStyle>
            <a:lvl1pPr>
              <a:defRPr>
                <a:latin typeface="+mn-lt"/>
              </a:defRPr>
            </a:lvl1pPr>
          </a:lstStyle>
          <a:p>
            <a:pPr>
              <a:defRPr/>
            </a:pPr>
            <a:fld id="{D76B855D-E9CC-4FF8-AD85-6CDC7B89A0DE}" type="slidenum">
              <a:rPr lang="sv-SE">
                <a:solidFill>
                  <a:prstClr val="black">
                    <a:tint val="75000"/>
                  </a:prstClr>
                </a:solidFill>
              </a:rPr>
              <a:t/>
            </a:fld>
            <a:endParaRPr lang="sv-SE">
              <a:solidFill>
                <a:prstClr val="black">
                  <a:tint val="75000"/>
                </a:prstClr>
              </a:solidFill>
            </a:endParaRPr>
          </a:p>
        </p:txBody>
      </p:sp>
      <p:sp>
        <p:nvSpPr>
          <p:cNvPr id="8" name="Platshållare för innehåll 2" hidden="0"/>
          <p:cNvSpPr>
            <a:spLocks noGrp="1"/>
          </p:cNvSpPr>
          <p:nvPr isPhoto="0" userDrawn="0">
            <p:ph idx="1" hasCustomPrompt="1"/>
          </p:nvPr>
        </p:nvSpPr>
        <p:spPr bwMode="auto">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a:defRPr/>
            </a:pPr>
            <a:r>
              <a:rPr lang="sv-SE"/>
              <a:t>Redigera format för bakgrundstext</a:t>
            </a:r>
            <a:endParaRPr/>
          </a:p>
          <a:p>
            <a:pPr lvl="1">
              <a:defRPr/>
            </a:pPr>
            <a:r>
              <a:rPr lang="sv-SE"/>
              <a:t>Nivå två</a:t>
            </a:r>
            <a:endParaRPr/>
          </a:p>
          <a:p>
            <a:pPr lvl="2">
              <a:defRPr/>
            </a:pPr>
            <a:r>
              <a:rPr lang="sv-SE"/>
              <a:t>Nivå tre</a:t>
            </a:r>
            <a:endParaRPr/>
          </a:p>
          <a:p>
            <a:pPr lvl="3">
              <a:defRPr/>
            </a:pPr>
            <a:r>
              <a:rPr lang="sv-SE"/>
              <a:t>Nivå fyra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olo e contenut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contenuto 2" hidden="0"/>
          <p:cNvSpPr>
            <a:spLocks noGrp="1"/>
          </p:cNvSpPr>
          <p:nvPr isPhoto="0" userDrawn="0">
            <p:ph idx="1" hasCustomPrompt="0"/>
          </p:nvPr>
        </p:nvSpPr>
        <p:spPr bwMode="auto"/>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data 3" hidden="0"/>
          <p:cNvSpPr>
            <a:spLocks noGrp="1"/>
          </p:cNvSpPr>
          <p:nvPr isPhoto="0" userDrawn="0">
            <p:ph type="dt" sz="half" idx="10" hasCustomPrompt="0"/>
          </p:nvPr>
        </p:nvSpPr>
        <p:spPr bwMode="auto"/>
        <p:txBody>
          <a:bodyPr/>
          <a:lstStyle/>
          <a:p>
            <a:pPr>
              <a:defRPr/>
            </a:pPr>
            <a:fld id="{C25C0A52-B09F-4C05-A725-B50680DED393}"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Intestazione sezione">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1850" y="1709738"/>
            <a:ext cx="10515600" cy="2852737"/>
          </a:xfrm>
        </p:spPr>
        <p:txBody>
          <a:bodyPr anchor="b"/>
          <a:lstStyle>
            <a:lvl1pPr>
              <a:defRPr sz="6000"/>
            </a:lvl1pPr>
          </a:lstStyle>
          <a:p>
            <a:pPr>
              <a:defRPr/>
            </a:pPr>
            <a:r>
              <a:rPr lang="sv-SE"/>
              <a:t>Klicka här för att ändra mall för rubrikformat</a:t>
            </a:r>
            <a:endParaRPr lang="it-IT"/>
          </a:p>
        </p:txBody>
      </p:sp>
      <p:sp>
        <p:nvSpPr>
          <p:cNvPr id="3" name="Segnaposto testo 2" hidden="0"/>
          <p:cNvSpPr>
            <a:spLocks noGrp="1"/>
          </p:cNvSpPr>
          <p:nvPr isPhoto="0" userDrawn="0">
            <p:ph type="body" idx="1" hasCustomPrompt="0"/>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sv-SE"/>
              <a:t>Klicka här för att ändra format på bakgrundstexten</a:t>
            </a:r>
            <a:endParaRPr/>
          </a:p>
        </p:txBody>
      </p:sp>
      <p:sp>
        <p:nvSpPr>
          <p:cNvPr id="4" name="Segnaposto data 3" hidden="0"/>
          <p:cNvSpPr>
            <a:spLocks noGrp="1"/>
          </p:cNvSpPr>
          <p:nvPr isPhoto="0" userDrawn="0">
            <p:ph type="dt" sz="half" idx="10" hasCustomPrompt="0"/>
          </p:nvPr>
        </p:nvSpPr>
        <p:spPr bwMode="auto"/>
        <p:txBody>
          <a:bodyPr/>
          <a:lstStyle/>
          <a:p>
            <a:pPr>
              <a:defRPr/>
            </a:pPr>
            <a:fld id="{24618764-9CEC-4BEB-91DE-43314AEEE8E0}" type="datetime1">
              <a:rPr lang="it-IT"/>
              <a:t/>
            </a:fld>
            <a:endParaRPr lang="it-IT"/>
          </a:p>
        </p:txBody>
      </p:sp>
      <p:sp>
        <p:nvSpPr>
          <p:cNvPr id="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Due contenuti">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contenuto 2" hidden="0"/>
          <p:cNvSpPr>
            <a:spLocks noGrp="1"/>
          </p:cNvSpPr>
          <p:nvPr isPhoto="0" userDrawn="0">
            <p:ph sz="half" idx="1" hasCustomPrompt="0"/>
          </p:nvPr>
        </p:nvSpPr>
        <p:spPr bwMode="auto">
          <a:xfrm>
            <a:off x="838200" y="1825625"/>
            <a:ext cx="5181600" cy="435133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contenuto 3" hidden="0"/>
          <p:cNvSpPr>
            <a:spLocks noGrp="1"/>
          </p:cNvSpPr>
          <p:nvPr isPhoto="0" userDrawn="0">
            <p:ph sz="half" idx="2" hasCustomPrompt="0"/>
          </p:nvPr>
        </p:nvSpPr>
        <p:spPr bwMode="auto">
          <a:xfrm>
            <a:off x="6172200" y="1825625"/>
            <a:ext cx="5181600" cy="435133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5" name="Segnaposto data 4" hidden="0"/>
          <p:cNvSpPr>
            <a:spLocks noGrp="1"/>
          </p:cNvSpPr>
          <p:nvPr isPhoto="0" userDrawn="0">
            <p:ph type="dt" sz="half" idx="10" hasCustomPrompt="0"/>
          </p:nvPr>
        </p:nvSpPr>
        <p:spPr bwMode="auto"/>
        <p:txBody>
          <a:bodyPr/>
          <a:lstStyle/>
          <a:p>
            <a:pPr>
              <a:defRPr/>
            </a:pPr>
            <a:fld id="{2C2B61E2-01F5-453A-8700-08613B83A386}"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nfront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365125"/>
            <a:ext cx="10515600" cy="1325563"/>
          </a:xfrm>
        </p:spPr>
        <p:txBody>
          <a:bodyPr/>
          <a:lstStyle/>
          <a:p>
            <a:pPr>
              <a:defRPr/>
            </a:pPr>
            <a:r>
              <a:rPr lang="sv-SE"/>
              <a:t>Klicka här för att ändra mall för rubrikformat</a:t>
            </a:r>
            <a:endParaRPr lang="it-IT"/>
          </a:p>
        </p:txBody>
      </p:sp>
      <p:sp>
        <p:nvSpPr>
          <p:cNvPr id="3" name="Segnaposto testo 2" hidden="0"/>
          <p:cNvSpPr>
            <a:spLocks noGrp="1"/>
          </p:cNvSpPr>
          <p:nvPr isPhoto="0" userDrawn="0">
            <p:ph type="body" idx="1" hasCustomPrompt="0"/>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sv-SE"/>
              <a:t>Klicka här för att ändra format på bakgrundstexten</a:t>
            </a:r>
            <a:endParaRPr/>
          </a:p>
        </p:txBody>
      </p:sp>
      <p:sp>
        <p:nvSpPr>
          <p:cNvPr id="4" name="Segnaposto contenuto 3" hidden="0"/>
          <p:cNvSpPr>
            <a:spLocks noGrp="1"/>
          </p:cNvSpPr>
          <p:nvPr isPhoto="0" userDrawn="0">
            <p:ph sz="half" idx="2" hasCustomPrompt="0"/>
          </p:nvPr>
        </p:nvSpPr>
        <p:spPr bwMode="auto">
          <a:xfrm>
            <a:off x="839788" y="2505074"/>
            <a:ext cx="5157787" cy="368458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5" name="Segnaposto testo 4" hidden="0"/>
          <p:cNvSpPr>
            <a:spLocks noGrp="1"/>
          </p:cNvSpPr>
          <p:nvPr isPhoto="0" userDrawn="0">
            <p:ph type="body" sz="quarter" idx="3" hasCustomPrompt="0"/>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sv-SE"/>
              <a:t>Klicka här för att ändra format på bakgrundstexten</a:t>
            </a:r>
            <a:endParaRPr/>
          </a:p>
        </p:txBody>
      </p:sp>
      <p:sp>
        <p:nvSpPr>
          <p:cNvPr id="6" name="Segnaposto contenuto 5" hidden="0"/>
          <p:cNvSpPr>
            <a:spLocks noGrp="1"/>
          </p:cNvSpPr>
          <p:nvPr isPhoto="0" userDrawn="0">
            <p:ph sz="quarter" idx="4" hasCustomPrompt="0"/>
          </p:nvPr>
        </p:nvSpPr>
        <p:spPr bwMode="auto">
          <a:xfrm>
            <a:off x="6172200" y="2505074"/>
            <a:ext cx="5183188" cy="3684588"/>
          </a:xfrm>
        </p:spPr>
        <p:txBody>
          <a:body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7" name="Segnaposto data 6" hidden="0"/>
          <p:cNvSpPr>
            <a:spLocks noGrp="1"/>
          </p:cNvSpPr>
          <p:nvPr isPhoto="0" userDrawn="0">
            <p:ph type="dt" sz="half" idx="10" hasCustomPrompt="0"/>
          </p:nvPr>
        </p:nvSpPr>
        <p:spPr bwMode="auto"/>
        <p:txBody>
          <a:bodyPr/>
          <a:lstStyle/>
          <a:p>
            <a:pPr>
              <a:defRPr/>
            </a:pPr>
            <a:fld id="{2E0CA275-03E7-43E9-B882-408CB45ADD87}" type="datetime1">
              <a:rPr lang="it-IT"/>
              <a:t/>
            </a:fld>
            <a:endParaRPr lang="it-IT"/>
          </a:p>
        </p:txBody>
      </p:sp>
      <p:sp>
        <p:nvSpPr>
          <p:cNvPr id="8" name="Segnaposto piè di pagina 7"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9" name="Segnaposto numero diapositiva 8"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Solo titolo">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p:txBody>
          <a:bodyPr/>
          <a:lstStyle/>
          <a:p>
            <a:pPr>
              <a:defRPr/>
            </a:pPr>
            <a:r>
              <a:rPr lang="sv-SE"/>
              <a:t>Klicka här för att ändra mall för rubrikformat</a:t>
            </a:r>
            <a:endParaRPr lang="it-IT"/>
          </a:p>
        </p:txBody>
      </p:sp>
      <p:sp>
        <p:nvSpPr>
          <p:cNvPr id="3" name="Segnaposto data 2" hidden="0"/>
          <p:cNvSpPr>
            <a:spLocks noGrp="1"/>
          </p:cNvSpPr>
          <p:nvPr isPhoto="0" userDrawn="0">
            <p:ph type="dt" sz="half" idx="10" hasCustomPrompt="0"/>
          </p:nvPr>
        </p:nvSpPr>
        <p:spPr bwMode="auto"/>
        <p:txBody>
          <a:bodyPr/>
          <a:lstStyle/>
          <a:p>
            <a:pPr>
              <a:defRPr/>
            </a:pPr>
            <a:fld id="{87303CD2-E35A-4586-83D7-A5FCD1F408A7}" type="datetime1">
              <a:rPr lang="it-IT"/>
              <a:t/>
            </a:fld>
            <a:endParaRPr lang="it-IT"/>
          </a:p>
        </p:txBody>
      </p:sp>
      <p:sp>
        <p:nvSpPr>
          <p:cNvPr id="4" name="Segnaposto piè di pagina 3"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5" name="Segnaposto numero diapositiva 4"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Vuota">
    <p:spTree>
      <p:nvGrpSpPr>
        <p:cNvPr id="1" name=""/>
        <p:cNvGrpSpPr/>
        <p:nvPr/>
      </p:nvGrpSpPr>
      <p:grpSpPr bwMode="auto">
        <a:xfrm>
          <a:off x="0" y="0"/>
          <a:ext cx="0" cy="0"/>
          <a:chOff x="0" y="0"/>
          <a:chExt cx="0" cy="0"/>
        </a:xfrm>
      </p:grpSpPr>
      <p:sp>
        <p:nvSpPr>
          <p:cNvPr id="2" name="Segnaposto data 1" hidden="0"/>
          <p:cNvSpPr>
            <a:spLocks noGrp="1"/>
          </p:cNvSpPr>
          <p:nvPr isPhoto="0" userDrawn="0">
            <p:ph type="dt" sz="half" idx="10" hasCustomPrompt="0"/>
          </p:nvPr>
        </p:nvSpPr>
        <p:spPr bwMode="auto"/>
        <p:txBody>
          <a:bodyPr/>
          <a:lstStyle/>
          <a:p>
            <a:pPr>
              <a:defRPr/>
            </a:pPr>
            <a:fld id="{34504A25-A789-4DA6-ABEC-FBC7E834F568}" type="datetime1">
              <a:rPr lang="it-IT"/>
              <a:t/>
            </a:fld>
            <a:endParaRPr lang="it-IT"/>
          </a:p>
        </p:txBody>
      </p:sp>
      <p:sp>
        <p:nvSpPr>
          <p:cNvPr id="3" name="Segnaposto piè di pagina 2"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4" name="Segnaposto numero diapositiva 3"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uto con didascalia">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sv-SE"/>
              <a:t>Klicka här för att ändra mall för rubrikformat</a:t>
            </a:r>
            <a:endParaRPr lang="it-IT"/>
          </a:p>
        </p:txBody>
      </p:sp>
      <p:sp>
        <p:nvSpPr>
          <p:cNvPr id="3" name="Segnaposto contenuto 2" hidden="0"/>
          <p:cNvSpPr>
            <a:spLocks noGrp="1"/>
          </p:cNvSpPr>
          <p:nvPr isPhoto="0" userDrawn="0">
            <p:ph idx="1" hasCustomPrompt="0"/>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sv-SE"/>
              <a:t>Klicka här för att ändra format på bakgrundstexten</a:t>
            </a:r>
            <a:endParaRPr/>
          </a:p>
          <a:p>
            <a:pPr lvl="1">
              <a:defRPr/>
            </a:pPr>
            <a:r>
              <a:rPr lang="sv-SE"/>
              <a:t>Nivå två</a:t>
            </a:r>
            <a:endParaRPr/>
          </a:p>
          <a:p>
            <a:pPr lvl="2">
              <a:defRPr/>
            </a:pPr>
            <a:r>
              <a:rPr lang="sv-SE"/>
              <a:t>Nivå tre</a:t>
            </a:r>
            <a:endParaRPr/>
          </a:p>
          <a:p>
            <a:pPr lvl="3">
              <a:defRPr/>
            </a:pPr>
            <a:r>
              <a:rPr lang="sv-SE"/>
              <a:t>Nivå fyra</a:t>
            </a:r>
            <a:endParaRPr/>
          </a:p>
          <a:p>
            <a:pPr lvl="4">
              <a:defRPr/>
            </a:pPr>
            <a:r>
              <a:rPr lang="sv-SE"/>
              <a:t>Nivå fem</a:t>
            </a:r>
            <a:endParaRPr lang="it-IT"/>
          </a:p>
        </p:txBody>
      </p:sp>
      <p:sp>
        <p:nvSpPr>
          <p:cNvPr id="4" name="Segnaposto testo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sv-SE"/>
              <a:t>Klicka här för att ändra format på bakgrundstexten</a:t>
            </a:r>
            <a:endParaRPr/>
          </a:p>
        </p:txBody>
      </p:sp>
      <p:sp>
        <p:nvSpPr>
          <p:cNvPr id="5" name="Segnaposto data 4" hidden="0"/>
          <p:cNvSpPr>
            <a:spLocks noGrp="1"/>
          </p:cNvSpPr>
          <p:nvPr isPhoto="0" userDrawn="0">
            <p:ph type="dt" sz="half" idx="10" hasCustomPrompt="0"/>
          </p:nvPr>
        </p:nvSpPr>
        <p:spPr bwMode="auto"/>
        <p:txBody>
          <a:bodyPr/>
          <a:lstStyle/>
          <a:p>
            <a:pPr>
              <a:defRPr/>
            </a:pPr>
            <a:fld id="{64FBE881-64E9-4E6F-9CA3-5B770129C485}"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Immagine con didascalia">
    <p:spTree>
      <p:nvGrpSpPr>
        <p:cNvPr id="1" name=""/>
        <p:cNvGrpSpPr/>
        <p:nvPr/>
      </p:nvGrpSpPr>
      <p:grpSpPr bwMode="auto">
        <a:xfrm>
          <a:off x="0" y="0"/>
          <a:ext cx="0" cy="0"/>
          <a:chOff x="0" y="0"/>
          <a:chExt cx="0" cy="0"/>
        </a:xfrm>
      </p:grpSpPr>
      <p:sp>
        <p:nvSpPr>
          <p:cNvPr id="2" name="Titolo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sv-SE"/>
              <a:t>Klicka här för att ändra mall för rubrikformat</a:t>
            </a:r>
            <a:endParaRPr lang="it-IT"/>
          </a:p>
        </p:txBody>
      </p:sp>
      <p:sp>
        <p:nvSpPr>
          <p:cNvPr id="3" name="Segnaposto immagine 2" hidden="0"/>
          <p:cNvSpPr>
            <a:spLocks noGrp="1"/>
          </p:cNvSpPr>
          <p:nvPr isPhoto="0" userDrawn="0">
            <p:ph type="pic" idx="1" hasCustomPrompt="0"/>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sv-SE"/>
              <a:t>Klicka på ikonen för att lägga till en bild</a:t>
            </a:r>
            <a:endParaRPr lang="it-IT"/>
          </a:p>
        </p:txBody>
      </p:sp>
      <p:sp>
        <p:nvSpPr>
          <p:cNvPr id="4" name="Segnaposto testo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sv-SE"/>
              <a:t>Klicka här för att ändra format på bakgrundstexten</a:t>
            </a:r>
            <a:endParaRPr/>
          </a:p>
        </p:txBody>
      </p:sp>
      <p:sp>
        <p:nvSpPr>
          <p:cNvPr id="5" name="Segnaposto data 4" hidden="0"/>
          <p:cNvSpPr>
            <a:spLocks noGrp="1"/>
          </p:cNvSpPr>
          <p:nvPr isPhoto="0" userDrawn="0">
            <p:ph type="dt" sz="half" idx="10" hasCustomPrompt="0"/>
          </p:nvPr>
        </p:nvSpPr>
        <p:spPr bwMode="auto"/>
        <p:txBody>
          <a:bodyPr/>
          <a:lstStyle/>
          <a:p>
            <a:pPr>
              <a:defRPr/>
            </a:pPr>
            <a:fld id="{263D14AE-B5C1-4262-85AD-4BE1C9852F43}" type="datetime1">
              <a:rPr lang="it-IT"/>
              <a:t/>
            </a:fld>
            <a:endParaRPr lang="it-IT"/>
          </a:p>
        </p:txBody>
      </p:sp>
      <p:sp>
        <p:nvSpPr>
          <p:cNvPr id="6" name="Segnaposto piè di pagina 5"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7" name="Segnaposto numero diapositiva 6" hidden="0"/>
          <p:cNvSpPr>
            <a:spLocks noGrp="1"/>
          </p:cNvSpPr>
          <p:nvPr isPhoto="0" userDrawn="0">
            <p:ph type="sldNum" sz="quarter" idx="12" hasCustomPrompt="0"/>
          </p:nvPr>
        </p:nvSpPr>
        <p:spPr bwMode="auto"/>
        <p:txBody>
          <a:bodyPr/>
          <a:lstStyle/>
          <a:p>
            <a:pPr>
              <a:defRPr/>
            </a:pPr>
            <a:fld id="{6208022D-D0CE-407A-B9F8-061574080297}" type="slidenum">
              <a:rPr lang="it-IT"/>
              <a:t/>
            </a:fld>
            <a:endParaRPr lang="it-IT"/>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blipFill>
          <a:blip r:embed="rId14">
            <a:lum/>
          </a:blip>
          <a:stretch/>
        </a:blipFill>
      </p:bgPr>
    </p:bg>
    <p:spTree>
      <p:nvGrpSpPr>
        <p:cNvPr id="1" name=""/>
        <p:cNvGrpSpPr/>
        <p:nvPr/>
      </p:nvGrpSpPr>
      <p:grpSpPr bwMode="auto">
        <a:xfrm>
          <a:off x="0" y="0"/>
          <a:ext cx="0" cy="0"/>
          <a:chOff x="0" y="0"/>
          <a:chExt cx="0" cy="0"/>
        </a:xfrm>
      </p:grpSpPr>
      <p:sp>
        <p:nvSpPr>
          <p:cNvPr id="2" name="Segnaposto titolo 1" hidden="0"/>
          <p:cNvSpPr>
            <a:spLocks noGrp="1"/>
          </p:cNvSpPr>
          <p:nvPr isPhoto="0" userDrawn="0">
            <p:ph type="title" hasCustomPrompt="0"/>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 dello schema</a:t>
            </a:r>
            <a:endParaRPr/>
          </a:p>
        </p:txBody>
      </p:sp>
      <p:sp>
        <p:nvSpPr>
          <p:cNvPr id="3" name="Segnaposto testo 2" hidden="0"/>
          <p:cNvSpPr>
            <a:spLocks noGrp="1"/>
          </p:cNvSpPr>
          <p:nvPr isPhoto="0" userDrawn="0">
            <p:ph type="body" idx="1" hasCustomPrompt="0"/>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Modifica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a:p>
        </p:txBody>
      </p:sp>
      <p:sp>
        <p:nvSpPr>
          <p:cNvPr id="4" name="Segnaposto data 3" hidden="0"/>
          <p:cNvSpPr>
            <a:spLocks noGrp="1"/>
          </p:cNvSpPr>
          <p:nvPr isPhoto="0" userDrawn="0">
            <p:ph type="dt" sz="half" idx="2" hasCustomPrompt="0"/>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E8D34C2-EF52-490E-A75B-325B9F6463E2}" type="datetime1">
              <a:rPr lang="it-IT"/>
              <a:t/>
            </a:fld>
            <a:endParaRPr lang="it-IT"/>
          </a:p>
        </p:txBody>
      </p:sp>
      <p:sp>
        <p:nvSpPr>
          <p:cNvPr id="5" name="Segnaposto piè di pagina 4" hidden="0"/>
          <p:cNvSpPr>
            <a:spLocks noGrp="1"/>
          </p:cNvSpPr>
          <p:nvPr isPhoto="0" userDrawn="0">
            <p:ph type="ftr" sz="quarter" idx="3" hasCustomPrompt="0"/>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&lt; name &amp; contact - other presentation info&gt;</a:t>
            </a:r>
            <a:endParaRPr lang="it-IT"/>
          </a:p>
        </p:txBody>
      </p:sp>
      <p:sp>
        <p:nvSpPr>
          <p:cNvPr id="6" name="Segnaposto numero diapositiva 5" hidden="0"/>
          <p:cNvSpPr>
            <a:spLocks noGrp="1"/>
          </p:cNvSpPr>
          <p:nvPr isPhoto="0" userDrawn="0">
            <p:ph type="sldNum" sz="quarter" idx="4" hasCustomPrompt="0"/>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208022D-D0CE-407A-B9F8-061574080297}" type="slidenum">
              <a:rPr lang="it-IT"/>
              <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1" hdr="0" sldNum="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hyperlink" Target="https://www.monash.edu/ecr-induction/additional-resources"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pixabay.com/vectors/libra-kitchen-scale-1714232/" TargetMode="External"/><Relationship Id="rId4"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hyperlink" Target="https://ec.europa.eu/info/funding-tenders/opportunities/docs/2021-2027/common/guidance/aga_en.pdf"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s://ec.europa.eu/info/funding-tenders/opportunities/docs/2021-2027/common/guidance/aga_en.pdf" TargetMode="External"/><Relationship Id="rId5"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s://ec.europa.eu/info/funding-tenders/opportunities/docs/2021-2027/common/guidance/aga_en.pdf"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ata.europa.eu/en/publications/datastories/protecting-data-and-opening-data"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hyperlink" Target="https://assets.publishing.service.gov.uk/media/5a74d42140f0b65c0e844ccb/Example-One-Way-Non-Disclosure-Agreement.pdf"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nature.com/nature/for-authors/editorial-criteria-and-processes"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hyperlink" Target="https://collaboration.ku.dk/innovation/technology-transfer/" TargetMode="External"/><Relationship Id="rId5" Type="http://schemas.openxmlformats.org/officeDocument/2006/relationships/image" Target="../media/image17.png"/><Relationship Id="rId6" Type="http://schemas.openxmlformats.org/officeDocument/2006/relationships/hyperlink" Target="https://patents.google.com/patent/US10270468B2" TargetMode="Externa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hyperlink" Target="https://www.bloombergindustry.com/copyright-and-usage-guidelines-copyright/" TargetMode="External"/><Relationship Id="rId5" Type="http://schemas.openxmlformats.org/officeDocument/2006/relationships/image" Target="../media/image19.png"/><Relationship Id="rId6"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eur-lex.europa.eu/legal-content/EN/TXT/PDF/?uri=CELEX:32021H1700" TargetMode="Externa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eur-lex.europa.eu/legal-content/EN/TXT/PDF/?uri=CELEX:32021H1700"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bristol.ac.uk/hr/terms/generalterms.html#a11" TargetMode="External"/><Relationship Id="rId4" Type="http://schemas.openxmlformats.org/officeDocument/2006/relationships/image" Target="../media/image21.png"/><Relationship Id="rId5" Type="http://schemas.openxmlformats.org/officeDocument/2006/relationships/hyperlink" Target="https://commons.wikimedia.org/wiki/File:Flag_of_the_United_Kingdom_(3-5).svg"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data.gouv.fr/en/pages/legal/licences/" TargetMode="External"/><Relationship Id="rId4" Type="http://schemas.openxmlformats.org/officeDocument/2006/relationships/image" Target="../media/image22.png"/><Relationship Id="rId5" Type="http://schemas.openxmlformats.org/officeDocument/2006/relationships/hyperlink" Target="https://commons.wikimedia.org/wiki/File:Flag_of_France_(1794%E2%80%931815,_1830%E2%80%931974).svg"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pixabay.com/vectors/libra-kitchen-scale-1714232/" TargetMode="External"/><Relationship Id="rId4" Type="http://schemas.openxmlformats.org/officeDocument/2006/relationships/image" Target="../media/image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hyperlink" Target="https://www.dcc.ac.uk/guidance/how-guides/license-research-data" TargetMode="External"/><Relationship Id="rId5" Type="http://schemas.openxmlformats.org/officeDocument/2006/relationships/hyperlink" Target="https://data.europa.eu/sites/default/files/d2.1.2_training_module_2.5_data_and_metadata_licensing_en_edp.pdf" TargetMode="Externa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g"/><Relationship Id="rId8" Type="http://schemas.openxmlformats.org/officeDocument/2006/relationships/image" Target="../media/image29.png"/><Relationship Id="rId9" Type="http://schemas.openxmlformats.org/officeDocument/2006/relationships/image" Target="../media/image30.jp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hyperlink" Target="https://spdx.org/licenses/" TargetMode="External"/><Relationship Id="rId15" Type="http://schemas.openxmlformats.org/officeDocument/2006/relationships/hyperlink" Target="https://www.nationalarchives.gov.uk/doc/open-government-licence/version/3/" TargetMode="External"/><Relationship Id="rId16" Type="http://schemas.openxmlformats.org/officeDocument/2006/relationships/image" Target="../media/image35.png"/><Relationship Id="rId17" Type="http://schemas.openxmlformats.org/officeDocument/2006/relationships/hyperlink" Target="https://opendatacommons.org/licenses/odbl/1-0/" TargetMode="External"/><Relationship Id="rId18" Type="http://schemas.openxmlformats.org/officeDocument/2006/relationships/hyperlink" Target="https://directory.fsf.org/wiki/License:BSD-3-Clause" TargetMode="External"/><Relationship Id="rId19" Type="http://schemas.openxmlformats.org/officeDocument/2006/relationships/hyperlink" Target="https://opensource.org/license/cecill-2-1/" TargetMode="External"/><Relationship Id="rId20" Type="http://schemas.openxmlformats.org/officeDocument/2006/relationships/hyperlink" Target="https://opensource.org/licenses-old/gpl-license-html/" TargetMode="External"/><Relationship Id="rId21" Type="http://schemas.openxmlformats.org/officeDocument/2006/relationships/hyperlink" Target="https://opensource.org/license/mit/" TargetMode="External"/><Relationship Id="rId22" Type="http://schemas.openxmlformats.org/officeDocument/2006/relationships/hyperlink" Target="https://www.gnu.org/licenses/agpl-3.0.en.html" TargetMode="External"/><Relationship Id="rId23" Type="http://schemas.openxmlformats.org/officeDocument/2006/relationships/hyperlink" Target="https://creativecommons.org/share-your-work/cclicenses/" TargetMode="External"/><Relationship Id="rId24" Type="http://schemas.openxmlformats.org/officeDocument/2006/relationships/hyperlink" Target="https://www.etalab.gouv.fr/wp-content/uploads/2018/11/open-licence.pdf" TargetMode="External"/><Relationship Id="rId25" Type="http://schemas.openxmlformats.org/officeDocument/2006/relationships/hyperlink" Target="https://creativecommons.org/publicdomain/zero/1.0/" TargetMode="External"/><Relationship Id="rId26" Type="http://schemas.openxmlformats.org/officeDocument/2006/relationships/hyperlink" Target="https://www.gnu.org/licenses/lgpl-3.0.en.html" TargetMode="External"/><Relationship Id="rId27" Type="http://schemas.openxmlformats.org/officeDocument/2006/relationships/hyperlink" Target="https://www.apache.org/licenses/LICENSE-2.0" TargetMode="External"/><Relationship Id="rId28" Type="http://schemas.openxmlformats.org/officeDocument/2006/relationships/image" Target="../media/image36.png"/><Relationship Id="rId29" Type="http://schemas.openxmlformats.org/officeDocument/2006/relationships/hyperlink" Target="https://joinup.ec.europa.eu/collection/eupl/eupl-guidelines-faq-infographics" TargetMode="External"/><Relationship Id="rId30" Type="http://schemas.openxmlformats.org/officeDocument/2006/relationships/image" Target="../media/image37.png"/><Relationship Id="rId31" Type="http://schemas.openxmlformats.org/officeDocument/2006/relationships/hyperlink" Target="https://www.eclipse.org/legal/eplfaq.php" TargetMode="External"/><Relationship Id="rId32" Type="http://schemas.openxmlformats.org/officeDocument/2006/relationships/image" Target="../media/image38.png"/><Relationship Id="rId33" Type="http://schemas.openxmlformats.org/officeDocument/2006/relationships/hyperlink" Target="https://dati.gov.it/content/italian-open-data-license-v20" TargetMode="External"/><Relationship Id="rId34" Type="http://schemas.openxmlformats.org/officeDocument/2006/relationships/image" Target="../media/image3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jp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jpg"/><Relationship Id="rId16" Type="http://schemas.openxmlformats.org/officeDocument/2006/relationships/image" Target="../media/image53.png"/><Relationship Id="rId17" Type="http://schemas.openxmlformats.org/officeDocument/2006/relationships/hyperlink" Target="https://opensource.org/licenses/" TargetMode="External"/><Relationship Id="rId18" Type="http://schemas.openxmlformats.org/officeDocument/2006/relationships/image" Target="../media/image54.png"/><Relationship Id="rId19" Type="http://schemas.openxmlformats.org/officeDocument/2006/relationships/hyperlink" Target="https://www.fsf.org/about/" TargetMode="External"/><Relationship Id="rId20" Type="http://schemas.openxmlformats.org/officeDocument/2006/relationships/image" Target="../media/image3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hyperlink" Target="https://www.fosteropenscience.eu/content/fact-sheet-creative-commons-open-science"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dcc.ac.uk/guidance/how-guides/license-research-data#fn18x0" TargetMode="Externa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dcc.ac.uk/guidance/how-guides/license-research-data#fn18x0" TargetMode="Externa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ufal.github.io/public-license-selector/" TargetMode="External"/><Relationship Id="rId4" Type="http://schemas.openxmlformats.org/officeDocument/2006/relationships/hyperlink" Target="https://choosealicense.com/" TargetMode="External"/><Relationship Id="rId5" Type="http://schemas.openxmlformats.org/officeDocument/2006/relationships/hyperlink" Target="https://chooser-beta.creativecommons.org/" TargetMode="External"/><Relationship Id="rId6" Type="http://schemas.openxmlformats.org/officeDocument/2006/relationships/image" Target="../media/image56.png"/><Relationship Id="rId7" Type="http://schemas.openxmlformats.org/officeDocument/2006/relationships/hyperlink" Target="https://open-science-training-handbook.github.io/Open-Science-Training-Handbook_EN/02OpenScienceBasics/06OpenLicensingAndFileFormats.html" TargetMode="External"/><Relationship Id="rId8" Type="http://schemas.openxmlformats.org/officeDocument/2006/relationships/image" Target="../media/image5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hyperlink" Target="https://commons.wikimedia.org/wiki/File:Choo-Choo_choose_your_license_(Creative_Commons_License).png" TargetMode="External"/><Relationship Id="rId5" Type="http://schemas.openxmlformats.org/officeDocument/2006/relationships/image" Target="../media/image59.png"/><Relationship Id="rId6" Type="http://schemas.openxmlformats.org/officeDocument/2006/relationships/hyperlink" Target="https://ufal.github.io/public-license-selector/" TargetMode="External"/><Relationship Id="rId7" Type="http://schemas.openxmlformats.org/officeDocument/2006/relationships/image" Target="../media/image60.png"/><Relationship Id="rId8" Type="http://schemas.openxmlformats.org/officeDocument/2006/relationships/hyperlink" Target="https://choosealicense.com/"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rdc.edu.au/resource/research-data-rights-management-guide/" TargetMode="External"/><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hyperlink" Target="https://joinup.ec.europa.eu/collection/eupl/solution/joinup-licensing-assistant/jla-find-and-compare-software-licenses" TargetMode="External"/><Relationship Id="rId7" Type="http://schemas.openxmlformats.org/officeDocument/2006/relationships/image" Target="../media/image63.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saverkamp/beyond-open-data/blob/master/DataGuide.md" TargetMode="External"/><Relationship Id="rId4" Type="http://schemas.openxmlformats.org/officeDocument/2006/relationships/image" Target="../media/image64.png"/><Relationship Id="rId5" Type="http://schemas.openxmlformats.org/officeDocument/2006/relationships/hyperlink" Target="https://www.dcc.ac.uk/guidance/how-guides/license-research-data"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orkplace.skills4eosc.eu/Products/Files/DocEditor.aspx?fileid=4543&amp;action=view" TargetMode="External"/><Relationship Id="rId4" Type="http://schemas.openxmlformats.org/officeDocument/2006/relationships/hyperlink" Target="https://chooser-beta.creativecommons.org/" TargetMode="External"/><Relationship Id="rId5" Type="http://schemas.openxmlformats.org/officeDocument/2006/relationships/image" Target="../media/image65.png"/><Relationship Id="rId6" Type="http://schemas.openxmlformats.org/officeDocument/2006/relationships/hyperlink" Target="https://wikieducator.org/Creative_Commons_unplugged/Anatomy_of_a_CC_license" TargetMode="External"/><Relationship Id="rId7" Type="http://schemas.openxmlformats.org/officeDocument/2006/relationships/hyperlink" Target="https://wikieducator.org/File:License-layers.png" TargetMode="Externa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data.europa.eu/sites/default/files/d2.1.2_training_module_2.5_data_and_metadata_licensing_en_edp.pdf"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eprints.gla.ac.uk/171316/1/171316.pdf" TargetMode="External"/><Relationship Id="rId4" Type="http://schemas.openxmlformats.org/officeDocument/2006/relationships/hyperlink" Target="https://dmeg.cessda.eu/Data-Management-Expert-Guide/6.-Archive-Publish/Publishing-with-CESSDA-archives/Licensing-your-data" TargetMode="External"/><Relationship Id="rId5" Type="http://schemas.openxmlformats.org/officeDocument/2006/relationships/hyperlink" Target="https://github.com/saverkamp/beyond-open-data/blob/master/DataGuide.md" TargetMode="External"/><Relationship Id="rId6" Type="http://schemas.openxmlformats.org/officeDocument/2006/relationships/hyperlink" Target="https://www.fosteropenscience.eu/content/fact-sheet-creative-commons-open-science"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ata.europa.eu/sites/default/files/report/Licence compatibility in Europe a winding road to Creative Commons_EN.pdf" TargetMode="External"/><Relationship Id="rId4" Type="http://schemas.openxmlformats.org/officeDocument/2006/relationships/hyperlink" Target="https://datascience.codata.org/articles/10.5334/dsj-2021-025" TargetMode="Externa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howtofair.dk/how-to-fair/data-licences" TargetMode="External"/><Relationship Id="rId4" Type="http://schemas.openxmlformats.org/officeDocument/2006/relationships/hyperlink" Target="https://doi.org/10.5281/zenodo.3712065" TargetMode="External"/><Relationship Id="rId5" Type="http://schemas.openxmlformats.org/officeDocument/2006/relationships/hyperlink" Target="https://data.europa.eu/sites/default/files/course/Licence compatibility in Europe a winding road to Creative Commons_EN.pdf" TargetMode="External"/><Relationship Id="rId6" Type="http://schemas.openxmlformats.org/officeDocument/2006/relationships/hyperlink" Target="https://ardc.edu.au/resource/research-data-rights-management-guide/" TargetMode="External"/><Relationship Id="rId7" Type="http://schemas.openxmlformats.org/officeDocument/2006/relationships/hyperlink" Target="https://oercommons.org/courseware/lesson/94649/overview" TargetMode="Externa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ufal.github.io/public-license-selector/" TargetMode="External"/><Relationship Id="rId4" Type="http://schemas.openxmlformats.org/officeDocument/2006/relationships/hyperlink" Target="https://choosealicense.com/" TargetMode="External"/><Relationship Id="rId5" Type="http://schemas.openxmlformats.org/officeDocument/2006/relationships/hyperlink" Target="https://chooser-beta.creativecommons.org/" TargetMode="Externa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6.jp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hyperlink" Target="https://pixabay.com/" TargetMode="External"/><Relationship Id="rId6" Type="http://schemas.openxmlformats.org/officeDocument/2006/relationships/hyperlink" Target="https://www.fosteropenscience.eu/learning/open-licensing/#/id/5b618775ddd75cab7db42b31" TargetMode="External"/><Relationship Id="rId7" Type="http://schemas.openxmlformats.org/officeDocument/2006/relationships/hyperlink" Target="https://howtofair.dk/how-to-fair/data-licences" TargetMode="External"/><Relationship Id="rId8" Type="http://schemas.openxmlformats.org/officeDocument/2006/relationships/hyperlink" Target="https://dmeg.cessda.eu/Data-Management-Expert-Guide/6.-Archive-Publish/Publishing-with-CESSDA-archives/Licensing-your-data/" TargetMode="External"/><Relationship Id="rId9" Type="http://schemas.openxmlformats.org/officeDocument/2006/relationships/hyperlink" Target="https://choosealicense.com/" TargetMode="External"/><Relationship Id="rId10" Type="http://schemas.openxmlformats.org/officeDocument/2006/relationships/hyperlink" Target="https://esciencecenter-digital-skills.github.io/software-support-essentials/#/4*"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hyperlink" Target="https://oercommons.org/courseware/lesson/94649/overview" TargetMode="External"/><Relationship Id="rId5" Type="http://schemas.openxmlformats.org/officeDocument/2006/relationships/hyperlink" Target="https://eprints.gla.ac.uk/171316/1/171316.pdf" TargetMode="External"/><Relationship Id="rId6" Type="http://schemas.openxmlformats.org/officeDocument/2006/relationships/hyperlink" Target="https://rdmkit.elixir-europe.org/licensing" TargetMode="External"/><Relationship Id="rId7" Type="http://schemas.openxmlformats.org/officeDocument/2006/relationships/hyperlink" Target="https://esciencecenter-digital-skills.github.io/software-support-essentials/#/4" TargetMode="External"/><Relationship Id="rId8" Type="http://schemas.openxmlformats.org/officeDocument/2006/relationships/hyperlink" Target="https://univerlag.uni-goettingen.de/bitstream/handle/3/isbn-978-3-86395-539-7/Engelhardt_FAIR.pdf?sequence=1&amp;isAllowed=y" TargetMode="External"/><Relationship Id="rId9" Type="http://schemas.openxmlformats.org/officeDocument/2006/relationships/image" Target="../media/image4.jpg"/><Relationship Id="rId10" Type="http://schemas.openxmlformats.org/officeDocument/2006/relationships/hyperlink" Target="https://pixabay.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lum/>
          </a:blip>
          <a:stretch/>
        </a:blipFill>
      </p:bgPr>
    </p:bg>
    <p:spTree>
      <p:nvGrpSpPr>
        <p:cNvPr id="1" name=""/>
        <p:cNvGrpSpPr/>
        <p:nvPr/>
      </p:nvGrpSpPr>
      <p:grpSpPr bwMode="auto">
        <a:xfrm>
          <a:off x="0" y="0"/>
          <a:ext cx="0" cy="0"/>
          <a:chOff x="0" y="0"/>
          <a:chExt cx="0" cy="0"/>
        </a:xfrm>
      </p:grpSpPr>
      <p:sp>
        <p:nvSpPr>
          <p:cNvPr id="6" name="Titolo 5" hidden="0"/>
          <p:cNvSpPr>
            <a:spLocks noGrp="1"/>
          </p:cNvSpPr>
          <p:nvPr isPhoto="0" userDrawn="0">
            <p:ph type="ctrTitle" hasCustomPrompt="0"/>
          </p:nvPr>
        </p:nvSpPr>
        <p:spPr bwMode="auto">
          <a:xfrm>
            <a:off x="353450" y="3281838"/>
            <a:ext cx="5831840" cy="238760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sz="4800" b="1">
                <a:solidFill>
                  <a:schemeClr val="bg1"/>
                </a:solidFill>
              </a:rPr>
              <a:t>Open Licenses for Data, Code and Software for Data Stewards</a:t>
            </a:r>
            <a:endParaRPr/>
          </a:p>
        </p:txBody>
      </p:sp>
      <p:sp>
        <p:nvSpPr>
          <p:cNvPr id="7" name="Sottotitolo 6" hidden="0"/>
          <p:cNvSpPr>
            <a:spLocks noGrp="1"/>
          </p:cNvSpPr>
          <p:nvPr isPhoto="0" userDrawn="0">
            <p:ph type="subTitle" idx="1" hasCustomPrompt="0"/>
          </p:nvPr>
        </p:nvSpPr>
        <p:spPr bwMode="auto">
          <a:xfrm>
            <a:off x="426720" y="4841558"/>
            <a:ext cx="5831840" cy="1655762"/>
          </a:xfrm>
        </p:spPr>
        <p:txBody>
          <a:bodyPr vertOverflow="overflow" horzOverflow="clip" vert="horz" wrap="square" lIns="91440" tIns="45720" rIns="91440" bIns="45720" numCol="1" spcCol="0" rtlCol="0" fromWordArt="0" anchor="t" anchorCtr="0" forceAA="0" upright="0" compatLnSpc="0">
            <a:normAutofit/>
          </a:bodyPr>
          <a:lstStyle/>
          <a:p>
            <a:pPr algn="l">
              <a:defRPr/>
            </a:pPr>
            <a:endParaRPr lang="it-IT" sz="2800">
              <a:solidFill>
                <a:srgbClr val="FF9900"/>
              </a:solidFill>
              <a:latin typeface="Century Gothic"/>
            </a:endParaRPr>
          </a:p>
          <a:p>
            <a:pPr algn="l">
              <a:defRPr/>
            </a:pPr>
            <a:endParaRPr/>
          </a:p>
        </p:txBody>
      </p:sp>
      <p:sp>
        <p:nvSpPr>
          <p:cNvPr id="2136075558" name=""/>
          <p:cNvSpPr txBox="1"/>
          <p:nvPr/>
        </p:nvSpPr>
        <p:spPr bwMode="auto">
          <a:xfrm flipH="0" flipV="0">
            <a:off x="2430498" y="6238873"/>
            <a:ext cx="1997333"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Verson as in Github_20240227</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3103099" name="Segnaposto piè di pagina 2"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633621622" name=""/>
          <p:cNvSpPr txBox="1"/>
          <p:nvPr/>
        </p:nvSpPr>
        <p:spPr bwMode="auto">
          <a:xfrm flipH="0" flipV="0">
            <a:off x="478054" y="458609"/>
            <a:ext cx="1760693" cy="5185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800"/>
              <a:t>Takeaways </a:t>
            </a:r>
            <a:endParaRPr sz="2800">
              <a:solidFill>
                <a:srgbClr val="FF0000"/>
              </a:solidFill>
            </a:endParaRPr>
          </a:p>
        </p:txBody>
      </p:sp>
      <p:sp>
        <p:nvSpPr>
          <p:cNvPr id="2086475910" name=""/>
          <p:cNvSpPr txBox="1"/>
          <p:nvPr/>
        </p:nvSpPr>
        <p:spPr bwMode="auto">
          <a:xfrm flipH="0" flipV="0">
            <a:off x="1307083" y="1816805"/>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540665499" name=""/>
          <p:cNvSpPr txBox="1"/>
          <p:nvPr/>
        </p:nvSpPr>
        <p:spPr bwMode="auto">
          <a:xfrm flipH="0" flipV="0">
            <a:off x="372221" y="1801744"/>
            <a:ext cx="11281260" cy="762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2200" b="0" i="0" u="none" strike="noStrike" cap="none" spc="0">
                <a:solidFill>
                  <a:schemeClr val="tx1"/>
                </a:solidFill>
                <a:latin typeface="Calibri"/>
                <a:ea typeface="Calibri"/>
                <a:cs typeface="Calibri"/>
              </a:rPr>
              <a:t>The choosing to apply a license is a determinant stage in the process of diffusing a research product. This choice has concrete consequences and should not be taken lightly. </a:t>
            </a:r>
            <a:endParaRPr sz="2400"/>
          </a:p>
        </p:txBody>
      </p:sp>
      <p:sp>
        <p:nvSpPr>
          <p:cNvPr id="1169584654" name="Rectangle à coins arrondis 16"/>
          <p:cNvSpPr/>
          <p:nvPr/>
        </p:nvSpPr>
        <p:spPr bwMode="auto">
          <a:xfrm flipH="0" flipV="0">
            <a:off x="575028" y="1291996"/>
            <a:ext cx="11041943" cy="1781853"/>
          </a:xfrm>
          <a:prstGeom prst="roundRect">
            <a:avLst>
              <a:gd name="adj" fmla="val 16667"/>
            </a:avLst>
          </a:prstGeom>
          <a:solidFill>
            <a:schemeClr val="accent6">
              <a:alpha val="0"/>
            </a:schemeClr>
          </a:solidFill>
          <a:ln w="28575" cap="flat" cmpd="sng" algn="ctr">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18641902" name=""/>
          <p:cNvSpPr txBox="1"/>
          <p:nvPr/>
        </p:nvSpPr>
        <p:spPr bwMode="auto">
          <a:xfrm flipH="0" flipV="0">
            <a:off x="781970" y="4091046"/>
            <a:ext cx="10172596" cy="1097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2200"/>
              <a:t>When faced with a reluctance to use a license, it is necessary to insist that it is not a constraint but a benefit to the researcher themself and for their scientific community (protection of one’s rights, more citations, more re-use). </a:t>
            </a:r>
            <a:endParaRPr sz="2200"/>
          </a:p>
        </p:txBody>
      </p:sp>
      <p:sp>
        <p:nvSpPr>
          <p:cNvPr id="629096540" name="Rectangle à coins arrondis 16"/>
          <p:cNvSpPr/>
          <p:nvPr/>
        </p:nvSpPr>
        <p:spPr bwMode="auto">
          <a:xfrm flipH="0" flipV="0">
            <a:off x="347298" y="3751545"/>
            <a:ext cx="11041942" cy="1776642"/>
          </a:xfrm>
          <a:prstGeom prst="roundRect">
            <a:avLst>
              <a:gd name="adj" fmla="val 16667"/>
            </a:avLst>
          </a:prstGeom>
          <a:solidFill>
            <a:schemeClr val="accent6">
              <a:alpha val="0"/>
            </a:schemeClr>
          </a:solidFill>
          <a:ln w="28575" cap="flat" cmpd="sng" algn="ctr">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a:t>Th</a:t>
            </a:r>
            <a:endParaRPr lang="fr-FR"/>
          </a:p>
        </p:txBody>
      </p:sp>
      <p:sp>
        <p:nvSpPr>
          <p:cNvPr id="1510588103" name=""/>
          <p:cNvSpPr txBox="1"/>
          <p:nvPr/>
        </p:nvSpPr>
        <p:spPr bwMode="auto">
          <a:xfrm flipH="0" flipV="0">
            <a:off x="1159324" y="4822567"/>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27358300" name="Title 1"/>
          <p:cNvSpPr>
            <a:spLocks noGrp="1"/>
          </p:cNvSpPr>
          <p:nvPr>
            <p:ph type="title"/>
          </p:nvPr>
        </p:nvSpPr>
        <p:spPr bwMode="auto">
          <a:xfrm>
            <a:off x="285750" y="-187323"/>
            <a:ext cx="10515600" cy="1325561"/>
          </a:xfrm>
        </p:spPr>
        <p:txBody>
          <a:bodyPr/>
          <a:lstStyle/>
          <a:p>
            <a:pPr>
              <a:defRPr/>
            </a:pPr>
            <a:r>
              <a:rPr sz="2400"/>
              <a:t>Learning Activity (5-10 minutes)</a:t>
            </a:r>
            <a:endParaRPr sz="2400"/>
          </a:p>
        </p:txBody>
      </p:sp>
      <p:sp>
        <p:nvSpPr>
          <p:cNvPr id="1017997042" name="Content Placeholder 2"/>
          <p:cNvSpPr>
            <a:spLocks noGrp="1"/>
          </p:cNvSpPr>
          <p:nvPr>
            <p:ph idx="1"/>
          </p:nvPr>
        </p:nvSpPr>
        <p:spPr bwMode="auto">
          <a:xfrm>
            <a:off x="878247" y="737126"/>
            <a:ext cx="10515600" cy="4351338"/>
          </a:xfrm>
        </p:spPr>
        <p:txBody>
          <a:bodyPr vertOverflow="overflow" horzOverflow="overflow" vert="horz" wrap="square" lIns="91440" tIns="45720" rIns="91440" bIns="45720" numCol="1" spcCol="0" rtlCol="0" fromWordArt="0" anchor="t" anchorCtr="0" forceAA="0" upright="0" compatLnSpc="0">
            <a:normAutofit/>
          </a:bodyPr>
          <a:lstStyle/>
          <a:p>
            <a:pPr marL="400050" lvl="1" indent="0">
              <a:buFont typeface="Arial"/>
              <a:buNone/>
              <a:defRPr/>
            </a:pPr>
            <a:endParaRPr sz="2000"/>
          </a:p>
          <a:p>
            <a:pPr marL="0" indent="0" algn="ctr">
              <a:buFont typeface="Arial"/>
              <a:buNone/>
              <a:defRPr/>
            </a:pPr>
            <a:r>
              <a:rPr lang="en-US" sz="2200" b="0" i="0" u="none" strike="noStrike" cap="none" spc="0">
                <a:solidFill>
                  <a:schemeClr val="tx1"/>
                </a:solidFill>
                <a:latin typeface="Arial"/>
                <a:ea typeface="Arial"/>
                <a:cs typeface="Arial"/>
              </a:rPr>
              <a:t>Now it’s your turn </a:t>
            </a:r>
            <a:r>
              <a:rPr lang="en-US" sz="2200" b="0" i="0" u="none" strike="noStrike" cap="none" spc="0">
                <a:solidFill>
                  <a:schemeClr val="tx1"/>
                </a:solidFill>
                <a:latin typeface="Arial"/>
                <a:ea typeface="Arial"/>
                <a:cs typeface="Arial"/>
              </a:rPr>
              <a:t>:</a:t>
            </a:r>
            <a:endParaRPr lang="en-US" sz="2200" b="0" i="0" u="none" strike="noStrike" cap="none" spc="0">
              <a:solidFill>
                <a:schemeClr val="tx1"/>
              </a:solidFill>
              <a:latin typeface="Arial"/>
              <a:cs typeface="Arial"/>
            </a:endParaRPr>
          </a:p>
          <a:p>
            <a:pPr marL="0" indent="0">
              <a:buFont typeface="Arial"/>
              <a:buNone/>
              <a:defRPr/>
            </a:pPr>
            <a:endParaRPr lang="en-US" sz="2000" b="0" i="0" u="none" strike="noStrike" cap="none" spc="0">
              <a:solidFill>
                <a:schemeClr val="tx1"/>
              </a:solidFill>
              <a:latin typeface="Arial"/>
              <a:cs typeface="Arial"/>
            </a:endParaRPr>
          </a:p>
          <a:p>
            <a:pPr marL="0" indent="0">
              <a:buFont typeface="Arial"/>
              <a:buNone/>
              <a:defRPr/>
            </a:pPr>
            <a:endParaRPr lang="en-US" sz="2000" b="0" i="0" u="none" strike="noStrike" cap="none" spc="0">
              <a:solidFill>
                <a:schemeClr val="tx1"/>
              </a:solidFill>
              <a:latin typeface="Arial"/>
              <a:cs typeface="Arial"/>
            </a:endParaRPr>
          </a:p>
          <a:p>
            <a:pPr>
              <a:buFont typeface="Wingdings"/>
              <a:buChar char="Ø"/>
              <a:defRPr/>
            </a:pPr>
            <a:r>
              <a:rPr lang="en-US" sz="2000" b="0" i="0" u="none" strike="noStrike" cap="none" spc="0">
                <a:solidFill>
                  <a:schemeClr val="tx1"/>
                </a:solidFill>
                <a:latin typeface="Arial"/>
                <a:ea typeface="Arial"/>
                <a:cs typeface="Arial"/>
              </a:rPr>
              <a:t> What advice would you give to a researcher who doesn't want to use licenses</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a:p>
            <a:pPr>
              <a:buFont typeface="Wingdings"/>
              <a:buChar char="Ø"/>
              <a:defRPr/>
            </a:pPr>
            <a:endParaRPr lang="en-US" sz="2000" b="0" i="0" u="none" strike="noStrike" cap="none" spc="0">
              <a:solidFill>
                <a:schemeClr val="tx1"/>
              </a:solidFill>
              <a:latin typeface="Arial"/>
              <a:ea typeface="Arial"/>
              <a:cs typeface="Arial"/>
            </a:endParaRPr>
          </a:p>
          <a:p>
            <a:pPr>
              <a:buFont typeface="Wingdings"/>
              <a:buChar char="Ø"/>
              <a:defRPr/>
            </a:pPr>
            <a:r>
              <a:rPr lang="en-US" sz="2000" b="0" i="0" u="none" strike="noStrike" cap="none" spc="0">
                <a:solidFill>
                  <a:schemeClr val="tx1"/>
                </a:solidFill>
                <a:latin typeface="Arial"/>
                <a:ea typeface="Arial"/>
                <a:cs typeface="Arial"/>
              </a:rPr>
              <a:t> How might licensing research data be advantageous to a researcher?</a:t>
            </a:r>
            <a:endParaRPr lang="en-US" sz="2000" b="0" i="0" u="none" strike="noStrike" cap="none" spc="0">
              <a:solidFill>
                <a:schemeClr val="tx1"/>
              </a:solidFill>
              <a:latin typeface="Arial"/>
              <a:ea typeface="Arial"/>
              <a:cs typeface="Arial"/>
            </a:endParaRPr>
          </a:p>
          <a:p>
            <a:pPr marL="0" indent="0">
              <a:buFont typeface="Arial"/>
              <a:buNone/>
              <a:defRPr/>
            </a:pPr>
            <a:endParaRPr sz="2000"/>
          </a:p>
          <a:p>
            <a:pPr marL="0" indent="0">
              <a:buFont typeface="Arial"/>
              <a:buNone/>
              <a:defRPr/>
            </a:pPr>
            <a:r>
              <a:rPr lang="en-US" sz="2000" b="0" i="0" u="none" strike="noStrike" cap="none" spc="0">
                <a:solidFill>
                  <a:schemeClr val="tx1"/>
                </a:solidFill>
                <a:latin typeface="Arial"/>
                <a:ea typeface="Arial"/>
                <a:cs typeface="Arial"/>
              </a:rPr>
              <a:t>Choose one of the two situations and try to prepare 2 or 3 arguments in which you advocate for the use of licenses on research data.</a:t>
            </a:r>
            <a:endParaRPr sz="2000"/>
          </a:p>
        </p:txBody>
      </p:sp>
      <p:sp>
        <p:nvSpPr>
          <p:cNvPr id="1225787064" name=""/>
          <p:cNvSpPr/>
          <p:nvPr/>
        </p:nvSpPr>
        <p:spPr bwMode="auto">
          <a:xfrm flipH="0" flipV="0">
            <a:off x="4146942" y="842959"/>
            <a:ext cx="4162776" cy="1013662"/>
          </a:xfrm>
          <a:prstGeom prst="flowChartAlternateProcess">
            <a:avLst/>
          </a:prstGeom>
          <a:solidFill>
            <a:schemeClr val="accent1">
              <a:alpha val="0"/>
            </a:schemeClr>
          </a:solidFill>
          <a:ln w="28575"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289190086" name=""/>
          <p:cNvSpPr/>
          <p:nvPr/>
        </p:nvSpPr>
        <p:spPr bwMode="auto">
          <a:xfrm flipH="0" flipV="0">
            <a:off x="3653055" y="4993213"/>
            <a:ext cx="3545415" cy="830544"/>
          </a:xfrm>
          <a:prstGeom prst="wedgeRoundRectCallout">
            <a:avLst>
              <a:gd name="adj1" fmla="val -21641"/>
              <a:gd name="adj2" fmla="val 75035"/>
              <a:gd name="adj3" fmla="val 16667"/>
            </a:avLst>
          </a:prstGeom>
          <a:solidFill>
            <a:schemeClr val="accent1">
              <a:alpha val="0"/>
            </a:schemeClr>
          </a:solidFill>
          <a:ln w="28575"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991824637" name=""/>
          <p:cNvSpPr txBox="1"/>
          <p:nvPr/>
        </p:nvSpPr>
        <p:spPr bwMode="auto">
          <a:xfrm flipH="0" flipV="0">
            <a:off x="3766761" y="5174429"/>
            <a:ext cx="3553565" cy="427077"/>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t>Let’s discuss this together !</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93526886" name="Title 1"/>
          <p:cNvSpPr>
            <a:spLocks noGrp="1"/>
          </p:cNvSpPr>
          <p:nvPr>
            <p:ph type="title"/>
          </p:nvPr>
        </p:nvSpPr>
        <p:spPr bwMode="auto">
          <a:xfrm>
            <a:off x="838197" y="3338511"/>
            <a:ext cx="10515600" cy="1325561"/>
          </a:xfrm>
        </p:spPr>
        <p:txBody>
          <a:bodyPr/>
          <a:lstStyle/>
          <a:p>
            <a:pPr>
              <a:defRPr/>
            </a:pPr>
            <a:r>
              <a:rPr/>
              <a:t>Unit 2: </a:t>
            </a:r>
            <a:r>
              <a:rPr b="1"/>
              <a:t>What to consider before applying licenses to research outputs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5844151" name="Title 1"/>
          <p:cNvSpPr>
            <a:spLocks noGrp="1"/>
          </p:cNvSpPr>
          <p:nvPr>
            <p:ph type="title"/>
          </p:nvPr>
        </p:nvSpPr>
        <p:spPr bwMode="auto"/>
        <p:txBody>
          <a:bodyPr/>
          <a:lstStyle/>
          <a:p>
            <a:pPr>
              <a:defRPr/>
            </a:pPr>
            <a:r>
              <a:rPr/>
              <a:t>Let’s consider the research life cycle</a:t>
            </a:r>
            <a:endParaRPr/>
          </a:p>
        </p:txBody>
      </p:sp>
      <p:pic>
        <p:nvPicPr>
          <p:cNvPr id="178415604" name="Image 5" descr="Life cycle with arrows around each phase pointing to the next.&#10;Concept &amp; Planning&#10;Exploring &amp; Organising&#10;Collection &amp; Analysis&#10;Outputs &amp; Publications&#10;Impact &amp; Engagement" title="Research Lifecycle"/>
          <p:cNvPicPr>
            <a:picLocks noChangeAspect="1"/>
          </p:cNvPicPr>
          <p:nvPr/>
        </p:nvPicPr>
        <p:blipFill>
          <a:blip r:embed="rId3"/>
          <a:stretch/>
        </p:blipFill>
        <p:spPr bwMode="auto">
          <a:xfrm rot="0" flipH="0" flipV="0">
            <a:off x="633600" y="1638000"/>
            <a:ext cx="4575600" cy="4032000"/>
          </a:xfrm>
          <a:prstGeom prst="rect">
            <a:avLst/>
          </a:prstGeom>
        </p:spPr>
      </p:pic>
      <p:sp>
        <p:nvSpPr>
          <p:cNvPr id="34580925" name=""/>
          <p:cNvSpPr txBox="1"/>
          <p:nvPr/>
        </p:nvSpPr>
        <p:spPr bwMode="auto">
          <a:xfrm flipH="0" flipV="0">
            <a:off x="636473" y="5960503"/>
            <a:ext cx="5888865"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t>Source: </a:t>
            </a:r>
            <a:r>
              <a:rPr sz="1100" u="sng">
                <a:solidFill>
                  <a:schemeClr val="hlink"/>
                </a:solidFill>
                <a:hlinkClick r:id="rId4" tooltip="https://www.monash.edu/ecr-induction/additional-resources"/>
              </a:rPr>
              <a:t>Monash University</a:t>
            </a:r>
            <a:endParaRPr sz="1100"/>
          </a:p>
        </p:txBody>
      </p:sp>
      <p:sp>
        <p:nvSpPr>
          <p:cNvPr id="1182559881" name=""/>
          <p:cNvSpPr txBox="1"/>
          <p:nvPr/>
        </p:nvSpPr>
        <p:spPr bwMode="auto">
          <a:xfrm flipH="0" flipV="0">
            <a:off x="6192722" y="2368020"/>
            <a:ext cx="4845719" cy="2286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400">
                <a:latin typeface="Calibri"/>
                <a:ea typeface="Calibri"/>
                <a:cs typeface="Calibri"/>
              </a:rPr>
              <a:t>Licensing is part of all processes in the research life cycle.</a:t>
            </a:r>
            <a:endParaRPr sz="2400">
              <a:latin typeface="Calibri"/>
              <a:cs typeface="Calibri"/>
            </a:endParaRPr>
          </a:p>
          <a:p>
            <a:pPr>
              <a:defRPr/>
            </a:pPr>
            <a:endParaRPr sz="2400">
              <a:latin typeface="Calibri"/>
              <a:cs typeface="Calibri"/>
            </a:endParaRPr>
          </a:p>
          <a:p>
            <a:pPr>
              <a:defRPr/>
            </a:pPr>
            <a:r>
              <a:rPr sz="2400">
                <a:latin typeface="Calibri"/>
                <a:ea typeface="Calibri"/>
                <a:cs typeface="Calibri"/>
              </a:rPr>
              <a:t>It should be </a:t>
            </a:r>
            <a:r>
              <a:rPr sz="2400">
                <a:latin typeface="Calibri"/>
                <a:ea typeface="Calibri"/>
                <a:cs typeface="Calibri"/>
              </a:rPr>
              <a:t>prepared for at the beginning</a:t>
            </a:r>
            <a:r>
              <a:rPr sz="2400">
                <a:latin typeface="Calibri"/>
                <a:ea typeface="Calibri"/>
                <a:cs typeface="Calibri"/>
              </a:rPr>
              <a:t> </a:t>
            </a:r>
            <a:r>
              <a:rPr sz="2400">
                <a:latin typeface="Calibri"/>
                <a:ea typeface="Calibri"/>
                <a:cs typeface="Calibri"/>
              </a:rPr>
              <a:t>and </a:t>
            </a:r>
            <a:r>
              <a:rPr lang="en-US" sz="2400" b="0" i="0" u="none" strike="noStrike" cap="none" spc="0">
                <a:solidFill>
                  <a:schemeClr val="tx1"/>
                </a:solidFill>
                <a:latin typeface="Calibri"/>
                <a:ea typeface="Calibri"/>
                <a:cs typeface="Calibri"/>
              </a:rPr>
              <a:t>iteratively </a:t>
            </a:r>
            <a:r>
              <a:rPr lang="en-US" sz="2400" b="0" i="0" u="none" strike="noStrike" cap="none" spc="0">
                <a:solidFill>
                  <a:schemeClr val="tx1"/>
                </a:solidFill>
                <a:latin typeface="Calibri"/>
                <a:ea typeface="Calibri"/>
                <a:cs typeface="Calibri"/>
              </a:rPr>
              <a:t>evaluated </a:t>
            </a:r>
            <a:r>
              <a:rPr sz="2400">
                <a:latin typeface="Calibri"/>
                <a:ea typeface="Calibri"/>
                <a:cs typeface="Calibri"/>
              </a:rPr>
              <a:t>throughout the research project.</a:t>
            </a:r>
            <a:endParaRPr>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78695721" name=""/>
          <p:cNvSpPr txBox="1"/>
          <p:nvPr/>
        </p:nvSpPr>
        <p:spPr bwMode="auto">
          <a:xfrm flipH="0" flipV="0">
            <a:off x="67587" y="5969738"/>
            <a:ext cx="3149869"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solidFill>
                  <a:schemeClr val="tx1"/>
                </a:solidFill>
              </a:rPr>
              <a:t>Illustration: </a:t>
            </a:r>
            <a:r>
              <a:rPr sz="1100" u="sng">
                <a:solidFill>
                  <a:schemeClr val="tx1"/>
                </a:solidFill>
                <a:hlinkClick r:id="rId3" tooltip="https://pixabay.com/vectors/libra-kitchen-scale-1714232/"/>
              </a:rPr>
              <a:t>janjf93</a:t>
            </a:r>
            <a:endParaRPr sz="1100">
              <a:solidFill>
                <a:schemeClr val="tx1"/>
              </a:solidFill>
            </a:endParaRPr>
          </a:p>
        </p:txBody>
      </p:sp>
      <p:sp>
        <p:nvSpPr>
          <p:cNvPr id="1283798082" name=""/>
          <p:cNvSpPr txBox="1"/>
          <p:nvPr/>
        </p:nvSpPr>
        <p:spPr bwMode="auto">
          <a:xfrm flipH="0" flipV="0">
            <a:off x="593103" y="103964"/>
            <a:ext cx="1160511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it-IT" sz="3600" b="0" i="0" u="none" strike="noStrike" cap="none" spc="0">
                <a:solidFill>
                  <a:schemeClr val="tx1"/>
                </a:solidFill>
                <a:latin typeface="Calibri"/>
                <a:ea typeface="Calibri"/>
                <a:cs typeface="Calibri"/>
              </a:rPr>
              <a:t>Checklist before sharing data and applying a license</a:t>
            </a:r>
            <a:endParaRPr sz="2400" b="0">
              <a:latin typeface="Calibri"/>
              <a:cs typeface="Calibri"/>
            </a:endParaRPr>
          </a:p>
        </p:txBody>
      </p:sp>
      <p:grpSp>
        <p:nvGrpSpPr>
          <p:cNvPr id="1642166995" name=""/>
          <p:cNvGrpSpPr/>
          <p:nvPr/>
        </p:nvGrpSpPr>
        <p:grpSpPr bwMode="auto">
          <a:xfrm>
            <a:off x="1260810" y="722583"/>
            <a:ext cx="9859228" cy="6350399"/>
            <a:chOff x="0" y="0"/>
            <a:chExt cx="9859228" cy="6350399"/>
          </a:xfrm>
        </p:grpSpPr>
        <p:sp>
          <p:nvSpPr>
            <p:cNvPr id="217504407" name=""/>
            <p:cNvSpPr txBox="1"/>
            <p:nvPr/>
          </p:nvSpPr>
          <p:spPr bwMode="auto">
            <a:xfrm flipH="0" flipV="0">
              <a:off x="4550544" y="1216687"/>
              <a:ext cx="530868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national strategy and rules</a:t>
              </a:r>
              <a:endParaRPr/>
            </a:p>
            <a:p>
              <a:pPr>
                <a:defRPr/>
              </a:pPr>
              <a:r>
                <a:rPr/>
                <a:t>+ institutional ambitions/policies on FAIR data</a:t>
              </a:r>
              <a:endParaRPr/>
            </a:p>
            <a:p>
              <a:pPr>
                <a:defRPr/>
              </a:pPr>
              <a:r>
                <a:rPr lang="it-IT" sz="1800" b="0" i="0" u="none" strike="noStrike" cap="none" spc="0">
                  <a:solidFill>
                    <a:schemeClr val="tx1"/>
                  </a:solidFill>
                  <a:latin typeface="Calibri"/>
                  <a:ea typeface="Arial"/>
                  <a:cs typeface="Arial"/>
                </a:rPr>
                <a:t>+ agreements in data management plans or the like</a:t>
              </a:r>
              <a:endParaRPr/>
            </a:p>
          </p:txBody>
        </p:sp>
        <p:sp>
          <p:nvSpPr>
            <p:cNvPr id="2114656528" name=""/>
            <p:cNvSpPr txBox="1"/>
            <p:nvPr/>
          </p:nvSpPr>
          <p:spPr bwMode="auto">
            <a:xfrm flipH="0" flipV="0">
              <a:off x="4550544" y="3275181"/>
              <a:ext cx="527939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1"/>
                <a:t>The sum determines the ability to share and license research output like data and code.</a:t>
              </a:r>
              <a:endParaRPr b="1"/>
            </a:p>
          </p:txBody>
        </p:sp>
        <p:grpSp>
          <p:nvGrpSpPr>
            <p:cNvPr id="1800436868" name=""/>
            <p:cNvGrpSpPr/>
            <p:nvPr/>
          </p:nvGrpSpPr>
          <p:grpSpPr bwMode="auto">
            <a:xfrm>
              <a:off x="0" y="0"/>
              <a:ext cx="5240810" cy="6350399"/>
              <a:chOff x="0" y="0"/>
              <a:chExt cx="5240810" cy="6350399"/>
            </a:xfrm>
          </p:grpSpPr>
          <p:sp>
            <p:nvSpPr>
              <p:cNvPr id="308265830" name=""/>
              <p:cNvSpPr txBox="1"/>
              <p:nvPr/>
            </p:nvSpPr>
            <p:spPr bwMode="auto">
              <a:xfrm flipH="0" flipV="0">
                <a:off x="0" y="0"/>
                <a:ext cx="5240811"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1800" b="0" i="1" u="none" strike="noStrike" cap="none" spc="0">
                    <a:solidFill>
                      <a:schemeClr val="tx1"/>
                    </a:solidFill>
                    <a:latin typeface="Calibri"/>
                    <a:ea typeface="Calibri"/>
                    <a:cs typeface="Calibri"/>
                  </a:rPr>
                  <a:t>Evaluate and assess:</a:t>
                </a:r>
                <a:br>
                  <a:rPr i="1">
                    <a:latin typeface="Calibri"/>
                    <a:cs typeface="Calibri"/>
                  </a:rPr>
                </a:br>
                <a:endParaRPr i="1">
                  <a:latin typeface="Calibri"/>
                  <a:cs typeface="Calibri"/>
                </a:endParaRPr>
              </a:p>
              <a:p>
                <a:pPr algn="ctr">
                  <a:defRPr/>
                </a:pPr>
                <a:r>
                  <a:rPr>
                    <a:latin typeface="Calibri"/>
                    <a:ea typeface="Calibri"/>
                    <a:cs typeface="Calibri"/>
                  </a:rPr>
                  <a:t>Funder requirements</a:t>
                </a:r>
                <a:endParaRPr>
                  <a:latin typeface="Calibri"/>
                  <a:cs typeface="Calibri"/>
                </a:endParaRPr>
              </a:p>
              <a:p>
                <a:pPr algn="ctr">
                  <a:defRPr/>
                </a:pPr>
                <a:r>
                  <a:rPr lang="en-US" sz="1800" b="0" i="0" u="none" strike="noStrike" cap="none" spc="0">
                    <a:solidFill>
                      <a:schemeClr val="tx1"/>
                    </a:solidFill>
                    <a:latin typeface="Calibri"/>
                    <a:ea typeface="Calibri"/>
                    <a:cs typeface="Calibri"/>
                  </a:rPr>
                  <a:t>Journal requirements</a:t>
                </a:r>
                <a:endParaRPr>
                  <a:latin typeface="Calibri"/>
                  <a:cs typeface="Calibri"/>
                </a:endParaRPr>
              </a:p>
              <a:p>
                <a:pPr algn="ctr">
                  <a:defRPr/>
                </a:pPr>
                <a:r>
                  <a:rPr>
                    <a:latin typeface="Calibri"/>
                    <a:ea typeface="Calibri"/>
                    <a:cs typeface="Calibri"/>
                  </a:rPr>
                  <a:t>Ethical concerns</a:t>
                </a:r>
                <a:endParaRPr>
                  <a:latin typeface="Calibri"/>
                  <a:cs typeface="Calibri"/>
                </a:endParaRPr>
              </a:p>
              <a:p>
                <a:pPr algn="ctr">
                  <a:defRPr/>
                </a:pPr>
                <a:r>
                  <a:rPr>
                    <a:latin typeface="Calibri"/>
                    <a:ea typeface="Calibri"/>
                    <a:cs typeface="Calibri"/>
                  </a:rPr>
                  <a:t>Personal data</a:t>
                </a:r>
                <a:endParaRPr>
                  <a:latin typeface="Calibri"/>
                  <a:cs typeface="Calibri"/>
                </a:endParaRPr>
              </a:p>
              <a:p>
                <a:pPr algn="ctr">
                  <a:defRPr/>
                </a:pPr>
                <a:r>
                  <a:rPr>
                    <a:latin typeface="Calibri"/>
                    <a:ea typeface="Calibri"/>
                    <a:cs typeface="Calibri"/>
                  </a:rPr>
                  <a:t>Contractual obligations</a:t>
                </a:r>
                <a:endParaRPr>
                  <a:latin typeface="Calibri"/>
                  <a:cs typeface="Calibri"/>
                </a:endParaRPr>
              </a:p>
              <a:p>
                <a:pPr algn="ctr">
                  <a:defRPr/>
                </a:pPr>
                <a:r>
                  <a:rPr>
                    <a:latin typeface="Calibri"/>
                    <a:ea typeface="Calibri"/>
                    <a:cs typeface="Calibri"/>
                  </a:rPr>
                  <a:t>Reduced novelty of findings</a:t>
                </a:r>
                <a:endParaRPr>
                  <a:latin typeface="Calibri"/>
                  <a:cs typeface="Calibri"/>
                </a:endParaRPr>
              </a:p>
              <a:p>
                <a:pPr algn="ctr">
                  <a:defRPr/>
                </a:pPr>
                <a:r>
                  <a:rPr>
                    <a:latin typeface="Calibri"/>
                    <a:ea typeface="Calibri"/>
                    <a:cs typeface="Calibri"/>
                  </a:rPr>
                  <a:t>Ability to commercialize</a:t>
                </a:r>
                <a:endParaRPr>
                  <a:latin typeface="Calibri"/>
                  <a:cs typeface="Calibri"/>
                </a:endParaRPr>
              </a:p>
              <a:p>
                <a:pPr algn="ctr">
                  <a:defRPr/>
                </a:pPr>
                <a:r>
                  <a:rPr>
                    <a:latin typeface="Calibri"/>
                    <a:ea typeface="Calibri"/>
                    <a:cs typeface="Calibri"/>
                  </a:rPr>
                  <a:t>Copyright/license infringement</a:t>
                </a:r>
                <a:endParaRPr>
                  <a:latin typeface="Calibri"/>
                  <a:cs typeface="Calibri"/>
                </a:endParaRPr>
              </a:p>
              <a:p>
                <a:pPr algn="ctr">
                  <a:defRPr/>
                </a:pPr>
                <a:r>
                  <a:rPr>
                    <a:latin typeface="Calibri"/>
                    <a:ea typeface="Calibri"/>
                    <a:cs typeface="Calibri"/>
                  </a:rPr>
                  <a:t>Dual use</a:t>
                </a:r>
                <a:endParaRPr>
                  <a:latin typeface="Calibri"/>
                  <a:cs typeface="Calibri"/>
                </a:endParaRPr>
              </a:p>
              <a:p>
                <a:pPr algn="ctr">
                  <a:defRPr/>
                </a:pPr>
                <a:r>
                  <a:rPr>
                    <a:latin typeface="Calibri"/>
                    <a:ea typeface="Calibri"/>
                    <a:cs typeface="Calibri"/>
                  </a:rPr>
                  <a:t>Right to assign a license</a:t>
                </a:r>
                <a:endParaRPr>
                  <a:latin typeface="Calibri"/>
                  <a:cs typeface="Calibri"/>
                </a:endParaRPr>
              </a:p>
            </p:txBody>
          </p:sp>
          <p:pic>
            <p:nvPicPr>
              <p:cNvPr id="1957578685" name="Image 6" descr="Illustration of an old fashioned weight" title="Image 6"/>
              <p:cNvPicPr>
                <a:picLocks noChangeAspect="1"/>
              </p:cNvPicPr>
              <p:nvPr/>
            </p:nvPicPr>
            <p:blipFill>
              <a:blip r:embed="rId4"/>
              <a:stretch/>
            </p:blipFill>
            <p:spPr bwMode="auto">
              <a:xfrm rot="0" flipH="0" flipV="0">
                <a:off x="799200" y="2800800"/>
                <a:ext cx="3549600" cy="3549600"/>
              </a:xfrm>
              <a:prstGeom prst="rect">
                <a:avLst/>
              </a:prstGeom>
            </p:spPr>
          </p:pic>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35483532" name="Title 1"/>
          <p:cNvSpPr>
            <a:spLocks noGrp="1"/>
          </p:cNvSpPr>
          <p:nvPr>
            <p:ph type="title"/>
          </p:nvPr>
        </p:nvSpPr>
        <p:spPr bwMode="auto"/>
        <p:txBody>
          <a:bodyPr/>
          <a:lstStyle/>
          <a:p>
            <a:pPr>
              <a:defRPr/>
            </a:pPr>
            <a:r>
              <a:rPr/>
              <a:t>Assessment of ...</a:t>
            </a:r>
            <a:br>
              <a:rPr/>
            </a:br>
            <a:r>
              <a:rPr/>
              <a:t>Funder requirements #1</a:t>
            </a:r>
            <a:endParaRPr/>
          </a:p>
        </p:txBody>
      </p:sp>
      <p:sp>
        <p:nvSpPr>
          <p:cNvPr id="706221529" name="Content Placeholder 2"/>
          <p:cNvSpPr>
            <a:spLocks noGrp="1"/>
          </p:cNvSpPr>
          <p:nvPr>
            <p:ph idx="1"/>
          </p:nvPr>
        </p:nvSpPr>
        <p:spPr bwMode="auto">
          <a:xfrm>
            <a:off x="838198" y="1825624"/>
            <a:ext cx="10515600" cy="4351338"/>
          </a:xfrm>
        </p:spPr>
        <p:txBody>
          <a:bodyPr/>
          <a:lstStyle/>
          <a:p>
            <a:pPr marL="0" indent="0">
              <a:buFont typeface="Arial"/>
              <a:buNone/>
              <a:defRPr/>
            </a:pPr>
            <a:r>
              <a:rPr/>
              <a:t>What does it look like?</a:t>
            </a:r>
            <a:endParaRPr/>
          </a:p>
        </p:txBody>
      </p:sp>
      <p:pic>
        <p:nvPicPr>
          <p:cNvPr id="1013294217" name="" descr="Communication, dissemination, open science and visibility (article 17)" title="Headline from the EC Annotated Grant Agreement"/>
          <p:cNvPicPr>
            <a:picLocks noChangeAspect="1"/>
          </p:cNvPicPr>
          <p:nvPr/>
        </p:nvPicPr>
        <p:blipFill>
          <a:blip r:embed="rId3"/>
          <a:stretch/>
        </p:blipFill>
        <p:spPr bwMode="auto">
          <a:xfrm rot="20759968" flipH="0" flipV="0">
            <a:off x="1792800" y="2077200"/>
            <a:ext cx="6278400" cy="601200"/>
          </a:xfrm>
          <a:prstGeom prst="rect">
            <a:avLst/>
          </a:prstGeom>
        </p:spPr>
      </p:pic>
      <p:grpSp>
        <p:nvGrpSpPr>
          <p:cNvPr id="1731425602" name="" descr="Hightlights the importance of data being FAIR." title="Text from the annotated grant agreement"/>
          <p:cNvGrpSpPr/>
          <p:nvPr/>
        </p:nvGrpSpPr>
        <p:grpSpPr bwMode="auto">
          <a:xfrm>
            <a:off x="5639998" y="2213721"/>
            <a:ext cx="6400800" cy="4528855"/>
            <a:chOff x="0" y="0"/>
            <a:chExt cx="6400800" cy="4528855"/>
          </a:xfrm>
        </p:grpSpPr>
        <p:pic>
          <p:nvPicPr>
            <p:cNvPr id="296517279" name="" descr="Hightlights the importance of data being FAIR." title="Text from the annotated grant agreement"/>
            <p:cNvPicPr/>
            <p:nvPr/>
          </p:nvPicPr>
          <p:blipFill>
            <a:blip r:embed="rId4"/>
            <a:stretch/>
          </p:blipFill>
          <p:spPr bwMode="auto">
            <a:xfrm rot="0" flipH="0" flipV="0">
              <a:off x="0" y="0"/>
              <a:ext cx="6400800" cy="3343275"/>
            </a:xfrm>
            <a:prstGeom prst="rect">
              <a:avLst/>
            </a:prstGeom>
          </p:spPr>
        </p:pic>
        <p:pic>
          <p:nvPicPr>
            <p:cNvPr id="852051469" name="" descr="Hightlights the importance of data being FAIR." title="Text from the annotated grant agreement"/>
            <p:cNvPicPr/>
            <p:nvPr/>
          </p:nvPicPr>
          <p:blipFill>
            <a:blip r:embed="rId5"/>
            <a:stretch/>
          </p:blipFill>
          <p:spPr bwMode="auto">
            <a:xfrm rot="0" flipH="0" flipV="0">
              <a:off x="71435" y="2985805"/>
              <a:ext cx="6257925" cy="1543050"/>
            </a:xfrm>
            <a:prstGeom prst="rect">
              <a:avLst/>
            </a:prstGeom>
          </p:spPr>
        </p:pic>
      </p:grpSp>
      <p:sp>
        <p:nvSpPr>
          <p:cNvPr id="73481629" name=""/>
          <p:cNvSpPr txBox="1"/>
          <p:nvPr/>
        </p:nvSpPr>
        <p:spPr bwMode="auto">
          <a:xfrm flipH="0" flipV="0">
            <a:off x="1653374" y="5719581"/>
            <a:ext cx="399716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u="sng">
                <a:hlinkClick r:id="rId6" tooltip="https://ec.europa.eu/info/funding-tenders/opportunities/docs/2021-2027/common/guidance/aga_en.pdf"/>
              </a:rPr>
              <a:t>Source: EC Annotated Grant Agreement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44599214" name="Title 1"/>
          <p:cNvSpPr>
            <a:spLocks noGrp="1"/>
          </p:cNvSpPr>
          <p:nvPr>
            <p:ph type="title"/>
          </p:nvPr>
        </p:nvSpPr>
        <p:spPr bwMode="auto"/>
        <p:txBody>
          <a:bodyPr/>
          <a:lstStyle/>
          <a:p>
            <a:pPr>
              <a:defRPr/>
            </a:pPr>
            <a:r>
              <a:rPr/>
              <a:t>Assessment of ...</a:t>
            </a:r>
            <a:br>
              <a:rPr/>
            </a:br>
            <a:r>
              <a:rPr/>
              <a:t>Funder requirements #2</a:t>
            </a:r>
            <a:endParaRPr/>
          </a:p>
        </p:txBody>
      </p:sp>
      <p:sp>
        <p:nvSpPr>
          <p:cNvPr id="673838774"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Some funders will ask you to openly share as many research outputs as possible - or to make them at least FAIR.</a:t>
            </a:r>
            <a:endParaRPr/>
          </a:p>
          <a:p>
            <a:pPr>
              <a:defRPr/>
            </a:pPr>
            <a:r>
              <a:rPr/>
              <a:t>Some funders will ask for a detailed data management plan outlining how you will share and license research outputs.</a:t>
            </a:r>
            <a:endParaRPr/>
          </a:p>
        </p:txBody>
      </p:sp>
      <p:sp>
        <p:nvSpPr>
          <p:cNvPr id="1442749371" name="Content Placeholder 2"/>
          <p:cNvSpPr>
            <a:spLocks noGrp="1"/>
          </p:cNvSpPr>
          <p:nvPr/>
        </p:nvSpPr>
        <p:spPr bwMode="auto">
          <a:xfrm flipH="0" flipV="0">
            <a:off x="838197" y="4049712"/>
            <a:ext cx="10515600" cy="2127249"/>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6"/>
              </a:spcBef>
              <a:buFont typeface="Arial"/>
              <a:buChar char="•"/>
              <a:defRPr sz="2800">
                <a:solidFill>
                  <a:schemeClr val="tx1"/>
                </a:solidFill>
                <a:latin typeface="+mn-lt"/>
                <a:ea typeface="+mn-ea"/>
                <a:cs typeface="+mn-cs"/>
              </a:defRPr>
            </a:lvl1pPr>
            <a:lvl2pPr marL="685800" indent="-228600" algn="l" defTabSz="914400">
              <a:lnSpc>
                <a:spcPct val="90000"/>
              </a:lnSpc>
              <a:spcBef>
                <a:spcPts val="496"/>
              </a:spcBef>
              <a:buFont typeface="Arial"/>
              <a:buChar char="•"/>
              <a:defRPr sz="2400">
                <a:solidFill>
                  <a:schemeClr val="tx1"/>
                </a:solidFill>
                <a:latin typeface="+mn-lt"/>
                <a:ea typeface="+mn-ea"/>
                <a:cs typeface="+mn-cs"/>
              </a:defRPr>
            </a:lvl2pPr>
            <a:lvl3pPr marL="1143000" indent="-228600" algn="l" defTabSz="914400">
              <a:lnSpc>
                <a:spcPct val="90000"/>
              </a:lnSpc>
              <a:spcBef>
                <a:spcPts val="496"/>
              </a:spcBef>
              <a:buFont typeface="Arial"/>
              <a:buChar char="•"/>
              <a:defRPr sz="2000">
                <a:solidFill>
                  <a:schemeClr val="tx1"/>
                </a:solidFill>
                <a:latin typeface="+mn-lt"/>
                <a:ea typeface="+mn-ea"/>
                <a:cs typeface="+mn-cs"/>
              </a:defRPr>
            </a:lvl3pPr>
            <a:lvl4pPr marL="1600200" indent="-228600" algn="l" defTabSz="914400">
              <a:lnSpc>
                <a:spcPct val="90000"/>
              </a:lnSpc>
              <a:spcBef>
                <a:spcPts val="496"/>
              </a:spcBef>
              <a:buFont typeface="Arial"/>
              <a:buChar char="•"/>
              <a:defRPr sz="1800">
                <a:solidFill>
                  <a:schemeClr val="tx1"/>
                </a:solidFill>
                <a:latin typeface="+mn-lt"/>
                <a:ea typeface="+mn-ea"/>
                <a:cs typeface="+mn-cs"/>
              </a:defRPr>
            </a:lvl4pPr>
            <a:lvl5pPr marL="2057400" indent="-228600" algn="l" defTabSz="914400">
              <a:lnSpc>
                <a:spcPct val="90000"/>
              </a:lnSpc>
              <a:spcBef>
                <a:spcPts val="496"/>
              </a:spcBef>
              <a:buFont typeface="Arial"/>
              <a:buChar char="•"/>
              <a:defRPr sz="1800">
                <a:solidFill>
                  <a:schemeClr val="tx1"/>
                </a:solidFill>
                <a:latin typeface="+mn-lt"/>
                <a:ea typeface="+mn-ea"/>
                <a:cs typeface="+mn-cs"/>
              </a:defRPr>
            </a:lvl5pPr>
            <a:lvl6pPr marL="2514596" indent="-228600" algn="l" defTabSz="914400">
              <a:lnSpc>
                <a:spcPct val="90000"/>
              </a:lnSpc>
              <a:spcBef>
                <a:spcPts val="496"/>
              </a:spcBef>
              <a:buFont typeface="Arial"/>
              <a:buChar char="•"/>
              <a:defRPr sz="1800">
                <a:solidFill>
                  <a:schemeClr val="tx1"/>
                </a:solidFill>
                <a:latin typeface="+mn-lt"/>
                <a:ea typeface="+mn-ea"/>
                <a:cs typeface="+mn-cs"/>
              </a:defRPr>
            </a:lvl6pPr>
            <a:lvl7pPr marL="2971800" indent="-228600" algn="l" defTabSz="914400">
              <a:lnSpc>
                <a:spcPct val="90000"/>
              </a:lnSpc>
              <a:spcBef>
                <a:spcPts val="496"/>
              </a:spcBef>
              <a:buFont typeface="Arial"/>
              <a:buChar char="•"/>
              <a:defRPr sz="1800">
                <a:solidFill>
                  <a:schemeClr val="tx1"/>
                </a:solidFill>
                <a:latin typeface="+mn-lt"/>
                <a:ea typeface="+mn-ea"/>
                <a:cs typeface="+mn-cs"/>
              </a:defRPr>
            </a:lvl7pPr>
            <a:lvl8pPr marL="3429000" indent="-228600" algn="l" defTabSz="914400">
              <a:lnSpc>
                <a:spcPct val="90000"/>
              </a:lnSpc>
              <a:spcBef>
                <a:spcPts val="496"/>
              </a:spcBef>
              <a:buFont typeface="Arial"/>
              <a:buChar char="•"/>
              <a:defRPr sz="1800">
                <a:solidFill>
                  <a:schemeClr val="tx1"/>
                </a:solidFill>
                <a:latin typeface="+mn-lt"/>
                <a:ea typeface="+mn-ea"/>
                <a:cs typeface="+mn-cs"/>
              </a:defRPr>
            </a:lvl8pPr>
            <a:lvl9pPr marL="3886200" indent="-228600" algn="l" defTabSz="914400">
              <a:lnSpc>
                <a:spcPct val="90000"/>
              </a:lnSpc>
              <a:spcBef>
                <a:spcPts val="496"/>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Aim for FAIRification and agree how to do this</a:t>
            </a:r>
            <a:endParaRPr lang="en-US" sz="2800"/>
          </a:p>
          <a:p>
            <a:pPr>
              <a:defRPr/>
            </a:pPr>
            <a:r>
              <a:rPr lang="en-US" sz="2800"/>
              <a:t>Discuss the funder requirements with project partners, and use a DMP to document your agreements in the preparation phase and during the project</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054056" name="Title 1"/>
          <p:cNvSpPr>
            <a:spLocks noGrp="1"/>
          </p:cNvSpPr>
          <p:nvPr>
            <p:ph type="title"/>
          </p:nvPr>
        </p:nvSpPr>
        <p:spPr bwMode="auto"/>
        <p:txBody>
          <a:bodyPr/>
          <a:lstStyle/>
          <a:p>
            <a:pPr>
              <a:defRPr/>
            </a:pPr>
            <a:r>
              <a:rPr/>
              <a:t>Assessment of ...</a:t>
            </a:r>
            <a:br>
              <a:rPr/>
            </a:br>
            <a:r>
              <a:rPr/>
              <a:t>Journal requirements</a:t>
            </a:r>
            <a:endParaRPr/>
          </a:p>
        </p:txBody>
      </p:sp>
      <p:sp>
        <p:nvSpPr>
          <p:cNvPr id="1319560780" name="Content Placeholder 2"/>
          <p:cNvSpPr>
            <a:spLocks noGrp="1"/>
          </p:cNvSpPr>
          <p:nvPr>
            <p:ph idx="1"/>
          </p:nvPr>
        </p:nvSpPr>
        <p:spPr bwMode="auto"/>
        <p:txBody>
          <a:bodyPr/>
          <a:lstStyle/>
          <a:p>
            <a:pPr marL="0" indent="0">
              <a:buFont typeface="Arial"/>
              <a:buNone/>
              <a:defRPr/>
            </a:pPr>
            <a:r>
              <a:rPr/>
              <a:t>What does it look like?</a:t>
            </a:r>
            <a:endParaRPr/>
          </a:p>
        </p:txBody>
      </p:sp>
      <p:pic>
        <p:nvPicPr>
          <p:cNvPr id="1686810076" name="" descr="A screenshot of the webpage of the data policy from Taylor and Francis. Highlights the importance of data sharing to maximize impact of the research." title="Data policy from Taylor and Francis"/>
          <p:cNvPicPr>
            <a:picLocks noChangeAspect="1"/>
          </p:cNvPicPr>
          <p:nvPr/>
        </p:nvPicPr>
        <p:blipFill>
          <a:blip r:embed="rId3"/>
          <a:stretch/>
        </p:blipFill>
        <p:spPr bwMode="auto">
          <a:xfrm rot="0" flipH="0" flipV="0">
            <a:off x="5288400" y="1756800"/>
            <a:ext cx="5882400" cy="4597199"/>
          </a:xfrm>
          <a:prstGeom prst="rect">
            <a:avLst/>
          </a:prstGeom>
        </p:spPr>
      </p:pic>
      <p:sp>
        <p:nvSpPr>
          <p:cNvPr id="1233353083" name=""/>
          <p:cNvSpPr txBox="1"/>
          <p:nvPr/>
        </p:nvSpPr>
        <p:spPr bwMode="auto">
          <a:xfrm flipH="0" flipV="0">
            <a:off x="6501898" y="1416007"/>
            <a:ext cx="5961267"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Source: </a:t>
            </a:r>
            <a:r>
              <a:rPr u="sng">
                <a:hlinkClick r:id="rId4" tooltip="https://ec.europa.eu/info/funding-tenders/opportunities/docs/2021-2027/common/guidance/aga_en.pdf"/>
              </a:rPr>
              <a:t>Taylor and Francis Data Policies</a:t>
            </a:r>
            <a:endParaRPr sz="1200"/>
          </a:p>
        </p:txBody>
      </p:sp>
      <p:pic>
        <p:nvPicPr>
          <p:cNvPr id="1167779158" name="" descr="Highlights the importance of open data, but also highlight that data must be restricted according to applicable laws etc." title="Journal BMC policy on open data"/>
          <p:cNvPicPr>
            <a:picLocks noChangeAspect="1"/>
          </p:cNvPicPr>
          <p:nvPr/>
        </p:nvPicPr>
        <p:blipFill>
          <a:blip r:embed="rId5"/>
          <a:stretch/>
        </p:blipFill>
        <p:spPr bwMode="auto">
          <a:xfrm rot="0" flipH="0" flipV="0">
            <a:off x="198000" y="2538000"/>
            <a:ext cx="4982400" cy="3211200"/>
          </a:xfrm>
          <a:prstGeom prst="rect">
            <a:avLst/>
          </a:prstGeom>
        </p:spPr>
      </p:pic>
      <p:sp>
        <p:nvSpPr>
          <p:cNvPr id="545164216" name=""/>
          <p:cNvSpPr txBox="1"/>
          <p:nvPr/>
        </p:nvSpPr>
        <p:spPr bwMode="auto">
          <a:xfrm flipH="0" flipV="0">
            <a:off x="100872" y="5902283"/>
            <a:ext cx="592402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Source: </a:t>
            </a:r>
            <a:r>
              <a:rPr u="sng">
                <a:hlinkClick r:id="rId4" tooltip="https://ec.europa.eu/info/funding-tenders/opportunities/docs/2021-2027/common/guidance/aga_en.pdf"/>
              </a:rPr>
              <a:t>BMC on open data</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37706995" name="Title 1"/>
          <p:cNvSpPr>
            <a:spLocks noGrp="1"/>
          </p:cNvSpPr>
          <p:nvPr>
            <p:ph type="title"/>
          </p:nvPr>
        </p:nvSpPr>
        <p:spPr bwMode="auto"/>
        <p:txBody>
          <a:bodyPr/>
          <a:lstStyle/>
          <a:p>
            <a:pPr>
              <a:defRPr/>
            </a:pPr>
            <a:r>
              <a:rPr/>
              <a:t>Assessment of ...</a:t>
            </a:r>
            <a:br>
              <a:rPr/>
            </a:br>
            <a:r>
              <a:rPr/>
              <a:t>Journal requirements #2</a:t>
            </a:r>
            <a:endParaRPr/>
          </a:p>
        </p:txBody>
      </p:sp>
      <p:sp>
        <p:nvSpPr>
          <p:cNvPr id="821240552"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Many journals and/or publishers describe their expectations or requirements in policies on data availability, data sharing, or data openness.</a:t>
            </a:r>
            <a:endParaRPr/>
          </a:p>
          <a:p>
            <a:pPr>
              <a:defRPr/>
            </a:pPr>
            <a:r>
              <a:rPr/>
              <a:t>Researchers are often asked to write a data availability statement.</a:t>
            </a:r>
            <a:endParaRPr/>
          </a:p>
        </p:txBody>
      </p:sp>
      <p:sp>
        <p:nvSpPr>
          <p:cNvPr id="1258873566" name="Content Placeholder 2"/>
          <p:cNvSpPr>
            <a:spLocks noGrp="1"/>
          </p:cNvSpPr>
          <p:nvPr/>
        </p:nvSpPr>
        <p:spPr bwMode="auto">
          <a:xfrm flipH="0" flipV="0">
            <a:off x="838197" y="4049712"/>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5"/>
              </a:spcBef>
              <a:buFont typeface="Arial"/>
              <a:buChar char="•"/>
              <a:defRPr sz="2800">
                <a:solidFill>
                  <a:schemeClr val="tx1"/>
                </a:solidFill>
                <a:latin typeface="+mn-lt"/>
                <a:ea typeface="+mn-ea"/>
                <a:cs typeface="+mn-cs"/>
              </a:defRPr>
            </a:lvl1pPr>
            <a:lvl2pPr marL="685800" indent="-228600" algn="l" defTabSz="914400">
              <a:lnSpc>
                <a:spcPct val="90000"/>
              </a:lnSpc>
              <a:spcBef>
                <a:spcPts val="495"/>
              </a:spcBef>
              <a:buFont typeface="Arial"/>
              <a:buChar char="•"/>
              <a:defRPr sz="2400">
                <a:solidFill>
                  <a:schemeClr val="tx1"/>
                </a:solidFill>
                <a:latin typeface="+mn-lt"/>
                <a:ea typeface="+mn-ea"/>
                <a:cs typeface="+mn-cs"/>
              </a:defRPr>
            </a:lvl2pPr>
            <a:lvl3pPr marL="1143000" indent="-228600" algn="l" defTabSz="914400">
              <a:lnSpc>
                <a:spcPct val="90000"/>
              </a:lnSpc>
              <a:spcBef>
                <a:spcPts val="495"/>
              </a:spcBef>
              <a:buFont typeface="Arial"/>
              <a:buChar char="•"/>
              <a:defRPr sz="2000">
                <a:solidFill>
                  <a:schemeClr val="tx1"/>
                </a:solidFill>
                <a:latin typeface="+mn-lt"/>
                <a:ea typeface="+mn-ea"/>
                <a:cs typeface="+mn-cs"/>
              </a:defRPr>
            </a:lvl3pPr>
            <a:lvl4pPr marL="1600200" indent="-228600" algn="l" defTabSz="914400">
              <a:lnSpc>
                <a:spcPct val="90000"/>
              </a:lnSpc>
              <a:spcBef>
                <a:spcPts val="495"/>
              </a:spcBef>
              <a:buFont typeface="Arial"/>
              <a:buChar char="•"/>
              <a:defRPr sz="1800">
                <a:solidFill>
                  <a:schemeClr val="tx1"/>
                </a:solidFill>
                <a:latin typeface="+mn-lt"/>
                <a:ea typeface="+mn-ea"/>
                <a:cs typeface="+mn-cs"/>
              </a:defRPr>
            </a:lvl4pPr>
            <a:lvl5pPr marL="2057400" indent="-228600" algn="l" defTabSz="914400">
              <a:lnSpc>
                <a:spcPct val="90000"/>
              </a:lnSpc>
              <a:spcBef>
                <a:spcPts val="495"/>
              </a:spcBef>
              <a:buFont typeface="Arial"/>
              <a:buChar char="•"/>
              <a:defRPr sz="1800">
                <a:solidFill>
                  <a:schemeClr val="tx1"/>
                </a:solidFill>
                <a:latin typeface="+mn-lt"/>
                <a:ea typeface="+mn-ea"/>
                <a:cs typeface="+mn-cs"/>
              </a:defRPr>
            </a:lvl5pPr>
            <a:lvl6pPr marL="2514595" indent="-228600" algn="l" defTabSz="914400">
              <a:lnSpc>
                <a:spcPct val="90000"/>
              </a:lnSpc>
              <a:spcBef>
                <a:spcPts val="495"/>
              </a:spcBef>
              <a:buFont typeface="Arial"/>
              <a:buChar char="•"/>
              <a:defRPr sz="1800">
                <a:solidFill>
                  <a:schemeClr val="tx1"/>
                </a:solidFill>
                <a:latin typeface="+mn-lt"/>
                <a:ea typeface="+mn-ea"/>
                <a:cs typeface="+mn-cs"/>
              </a:defRPr>
            </a:lvl6pPr>
            <a:lvl7pPr marL="2971800" indent="-228600" algn="l" defTabSz="914400">
              <a:lnSpc>
                <a:spcPct val="90000"/>
              </a:lnSpc>
              <a:spcBef>
                <a:spcPts val="495"/>
              </a:spcBef>
              <a:buFont typeface="Arial"/>
              <a:buChar char="•"/>
              <a:defRPr sz="1800">
                <a:solidFill>
                  <a:schemeClr val="tx1"/>
                </a:solidFill>
                <a:latin typeface="+mn-lt"/>
                <a:ea typeface="+mn-ea"/>
                <a:cs typeface="+mn-cs"/>
              </a:defRPr>
            </a:lvl7pPr>
            <a:lvl8pPr marL="3429000" indent="-228600" algn="l" defTabSz="914400">
              <a:lnSpc>
                <a:spcPct val="90000"/>
              </a:lnSpc>
              <a:spcBef>
                <a:spcPts val="495"/>
              </a:spcBef>
              <a:buFont typeface="Arial"/>
              <a:buChar char="•"/>
              <a:defRPr sz="1800">
                <a:solidFill>
                  <a:schemeClr val="tx1"/>
                </a:solidFill>
                <a:latin typeface="+mn-lt"/>
                <a:ea typeface="+mn-ea"/>
                <a:cs typeface="+mn-cs"/>
              </a:defRPr>
            </a:lvl8pPr>
            <a:lvl9pPr marL="3886200" indent="-228600" algn="l" defTabSz="914400">
              <a:lnSpc>
                <a:spcPct val="90000"/>
              </a:lnSpc>
              <a:spcBef>
                <a:spcPts val="495"/>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Match the journal requirements with ability to share and license, and  consider publishing a subset of data, anonymise personal data, etc.</a:t>
            </a:r>
            <a:endParaRPr lang="en-US" sz="2800"/>
          </a:p>
          <a:p>
            <a:pPr>
              <a:defRPr/>
            </a:pPr>
            <a:r>
              <a:rPr lang="en-US" sz="2800"/>
              <a:t>Switch publication strategy towards other journals</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55058603" name="Title 1"/>
          <p:cNvSpPr>
            <a:spLocks noGrp="1"/>
          </p:cNvSpPr>
          <p:nvPr>
            <p:ph type="title"/>
          </p:nvPr>
        </p:nvSpPr>
        <p:spPr bwMode="auto"/>
        <p:txBody>
          <a:bodyPr/>
          <a:lstStyle/>
          <a:p>
            <a:pPr>
              <a:defRPr/>
            </a:pPr>
            <a:r>
              <a:rPr/>
              <a:t>Assessment of ...</a:t>
            </a:r>
            <a:br>
              <a:rPr/>
            </a:br>
            <a:r>
              <a:rPr/>
              <a:t>Ethical concerns #	1</a:t>
            </a:r>
            <a:endParaRPr/>
          </a:p>
        </p:txBody>
      </p:sp>
      <p:sp>
        <p:nvSpPr>
          <p:cNvPr id="1900243546" name="Content Placeholder 2"/>
          <p:cNvSpPr>
            <a:spLocks noGrp="1"/>
          </p:cNvSpPr>
          <p:nvPr>
            <p:ph idx="1"/>
          </p:nvPr>
        </p:nvSpPr>
        <p:spPr bwMode="auto"/>
        <p:txBody>
          <a:bodyPr/>
          <a:lstStyle/>
          <a:p>
            <a:pPr marL="0" indent="0">
              <a:buFont typeface="Arial"/>
              <a:buNone/>
              <a:defRPr/>
            </a:pPr>
            <a:r>
              <a:rPr lang="en-US" sz="2800" b="0" i="0" u="none" strike="noStrike" cap="none" spc="0">
                <a:solidFill>
                  <a:schemeClr val="tx1"/>
                </a:solidFill>
                <a:latin typeface="Arial"/>
                <a:ea typeface="Arial"/>
                <a:cs typeface="Arial"/>
              </a:rPr>
              <a:t>What does it look like?</a:t>
            </a:r>
            <a:endParaRPr sz="2800"/>
          </a:p>
          <a:p>
            <a:pPr marL="0" indent="0">
              <a:buFont typeface="Arial"/>
              <a:buNone/>
              <a:defRPr/>
            </a:pPr>
            <a:endParaRPr/>
          </a:p>
        </p:txBody>
      </p:sp>
      <p:pic>
        <p:nvPicPr>
          <p:cNvPr id="2047350153" name="" descr="2. Ethical principles and applicable law&#10;The beneficiaries must carry out the action in compliance with:&#10;− ethical principles (including, where applicable (HE, RFCS), the highest standards of&#10;research integrity) and&#10;− applicable international, EU and national law.&#10;The main ethical principles depend on the domain. For research and innovation related&#10;domains they are:&#10;Main ethical principles:&#10;▪ Respecting human dignity and integrity&#10;▪ Ensuring honesty and transparency towards research subjects and notably&#10;getting free and informed consent (as well as assent whenever relevant)&#10;▪ Protecting vulnerable persons&#10;▪ Ensuring privacy and confidentiality&#10;▪ Promoting justice and inclusiveness&#10;▪ Minimising harm and maximising benefit&#10;▪ Sharing the benefits with disadvantaged populations, especially if the research&#10;is being carried out in developing countries&#10;▪ Maximising animal welfare, in particular by ensuring replacement, reduction&#10;and refinement (‘3Rs’) in animal research&#10;▪ Respecting and protecting the environment and future generations&#10;The key sources of EU and international law are the Charter of Fundamental Rights of the&#10;European Union and the European Convention on Human Rights (ECHR) and its Protocols (for&#10;other texts). Another important source is the UN Convention on the Rights of Persons with&#10;Disabilities (UN CRPD). In addition, some Programmes mention sector-specific legislation&#10;(such as, for instance, the EU Directives on animal health and organic-labelling for EMFAF)." title="Extract from EC Annotated Grant Agreement on Ethics"/>
          <p:cNvPicPr>
            <a:picLocks noChangeAspect="1"/>
          </p:cNvPicPr>
          <p:nvPr/>
        </p:nvPicPr>
        <p:blipFill>
          <a:blip r:embed="rId3"/>
          <a:stretch/>
        </p:blipFill>
        <p:spPr bwMode="auto">
          <a:xfrm rot="0" flipH="0" flipV="0">
            <a:off x="6094800" y="302400"/>
            <a:ext cx="5781600" cy="5364000"/>
          </a:xfrm>
          <a:prstGeom prst="rect">
            <a:avLst/>
          </a:prstGeom>
        </p:spPr>
      </p:pic>
      <p:sp>
        <p:nvSpPr>
          <p:cNvPr id="1351521274" name=""/>
          <p:cNvSpPr txBox="1"/>
          <p:nvPr/>
        </p:nvSpPr>
        <p:spPr bwMode="auto">
          <a:xfrm flipH="0" flipV="0">
            <a:off x="4708265" y="5736001"/>
            <a:ext cx="723890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a:t>Source: </a:t>
            </a:r>
            <a:r>
              <a:rPr u="sng">
                <a:hlinkClick r:id="rId4" tooltip="https://ec.europa.eu/info/funding-tenders/opportunities/docs/2021-2027/common/guidance/aga_en.pdf"/>
              </a:rPr>
              <a:t>EC Annotated Grant Agreement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19804199" name="Title 1"/>
          <p:cNvSpPr>
            <a:spLocks noGrp="1"/>
          </p:cNvSpPr>
          <p:nvPr>
            <p:ph type="title"/>
          </p:nvPr>
        </p:nvSpPr>
        <p:spPr bwMode="auto"/>
        <p:txBody>
          <a:bodyPr/>
          <a:lstStyle/>
          <a:p>
            <a:pPr>
              <a:defRPr/>
            </a:pPr>
            <a:r>
              <a:rPr/>
              <a:t>Welcome to the Learning Path!</a:t>
            </a:r>
            <a:endParaRPr/>
          </a:p>
        </p:txBody>
      </p:sp>
      <p:sp>
        <p:nvSpPr>
          <p:cNvPr id="247384467" name="Content Placeholder 2"/>
          <p:cNvSpPr>
            <a:spLocks noGrp="1"/>
          </p:cNvSpPr>
          <p:nvPr>
            <p:ph idx="1"/>
          </p:nvPr>
        </p:nvSpPr>
        <p:spPr bwMode="auto"/>
        <p:txBody>
          <a:bodyPr/>
          <a:lstStyle/>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Use welcoming and inclusive language</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Be respectful of different viewpoints and experiences</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Gracefully accept constructive criticism</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Focus on what is best for the </a:t>
            </a:r>
            <a:r>
              <a:rPr sz="2400" b="0" i="0" u="none">
                <a:solidFill>
                  <a:srgbClr val="000000"/>
                </a:solidFill>
                <a:latin typeface="Arial"/>
                <a:ea typeface="Arial"/>
                <a:cs typeface="Arial"/>
              </a:rPr>
              <a:t>learning session</a:t>
            </a:r>
            <a:endParaRPr/>
          </a:p>
          <a:p>
            <a:pPr marL="0" indent="0">
              <a:buFont typeface="Arial"/>
              <a:buNone/>
              <a:defRPr/>
            </a:pPr>
            <a:r>
              <a:rPr sz="2400" b="0" i="0" u="none">
                <a:solidFill>
                  <a:srgbClr val="000000"/>
                </a:solidFill>
                <a:latin typeface="Arial"/>
                <a:ea typeface="Arial"/>
                <a:cs typeface="Arial"/>
              </a:rPr>
              <a:t>•</a:t>
            </a:r>
            <a:r>
              <a:rPr sz="2400" b="0" i="0" u="none">
                <a:solidFill>
                  <a:srgbClr val="000000"/>
                </a:solidFill>
                <a:latin typeface="Arial"/>
                <a:ea typeface="Arial"/>
                <a:cs typeface="Arial"/>
              </a:rPr>
              <a:t>Show courtesy and respect towards other </a:t>
            </a:r>
            <a:r>
              <a:rPr sz="2400" b="0" i="0" u="none">
                <a:solidFill>
                  <a:srgbClr val="000000"/>
                </a:solidFill>
                <a:latin typeface="Arial"/>
                <a:ea typeface="Arial"/>
                <a:cs typeface="Arial"/>
              </a:rPr>
              <a:t>learners and instructors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384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9023201" name="Title 1"/>
          <p:cNvSpPr>
            <a:spLocks noGrp="1"/>
          </p:cNvSpPr>
          <p:nvPr>
            <p:ph type="title"/>
          </p:nvPr>
        </p:nvSpPr>
        <p:spPr bwMode="auto"/>
        <p:txBody>
          <a:bodyPr/>
          <a:lstStyle/>
          <a:p>
            <a:pPr>
              <a:defRPr/>
            </a:pPr>
            <a:r>
              <a:rPr/>
              <a:t>Assessment of ...</a:t>
            </a:r>
            <a:br>
              <a:rPr/>
            </a:br>
            <a:r>
              <a:rPr/>
              <a:t>Ethical concerns #2</a:t>
            </a:r>
            <a:endParaRPr/>
          </a:p>
        </p:txBody>
      </p:sp>
      <p:sp>
        <p:nvSpPr>
          <p:cNvPr id="960367623"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Funders, authorities, institutions, journals etc. expect </a:t>
            </a:r>
            <a:r>
              <a:rPr lang="it-IT" sz="2800" b="0" i="0" u="none" strike="noStrike" cap="none" spc="0">
                <a:solidFill>
                  <a:schemeClr val="tx1"/>
                </a:solidFill>
                <a:latin typeface="Calibri"/>
                <a:ea typeface="Arial"/>
                <a:cs typeface="Arial"/>
              </a:rPr>
              <a:t>ethical research conduct</a:t>
            </a:r>
            <a:r>
              <a:rPr/>
              <a:t>. </a:t>
            </a:r>
            <a:endParaRPr/>
          </a:p>
          <a:p>
            <a:pPr>
              <a:defRPr/>
            </a:pPr>
            <a:r>
              <a:rPr lang="it-IT" sz="2800" b="0" i="0" u="none" strike="noStrike" cap="none" spc="0">
                <a:solidFill>
                  <a:schemeClr val="tx1"/>
                </a:solidFill>
                <a:latin typeface="Calibri"/>
                <a:ea typeface="Arial"/>
                <a:cs typeface="Arial"/>
              </a:rPr>
              <a:t>Ethical research conduct </a:t>
            </a:r>
            <a:r>
              <a:rPr/>
              <a:t>often presupposes an assessment of how the research will impact human participants, animals, plants, ecosystems etc. </a:t>
            </a:r>
            <a:endParaRPr/>
          </a:p>
        </p:txBody>
      </p:sp>
      <p:sp>
        <p:nvSpPr>
          <p:cNvPr id="1329691355" name="Content Placeholder 2"/>
          <p:cNvSpPr>
            <a:spLocks noGrp="1"/>
          </p:cNvSpPr>
          <p:nvPr/>
        </p:nvSpPr>
        <p:spPr bwMode="auto">
          <a:xfrm flipH="0" flipV="0">
            <a:off x="838197" y="4362473"/>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7"/>
              </a:spcBef>
              <a:buFont typeface="Arial"/>
              <a:buChar char="•"/>
              <a:defRPr sz="2800">
                <a:solidFill>
                  <a:schemeClr val="tx1"/>
                </a:solidFill>
                <a:latin typeface="+mn-lt"/>
                <a:ea typeface="+mn-ea"/>
                <a:cs typeface="+mn-cs"/>
              </a:defRPr>
            </a:lvl1pPr>
            <a:lvl2pPr marL="685800" indent="-228600" algn="l" defTabSz="914400">
              <a:lnSpc>
                <a:spcPct val="90000"/>
              </a:lnSpc>
              <a:spcBef>
                <a:spcPts val="497"/>
              </a:spcBef>
              <a:buFont typeface="Arial"/>
              <a:buChar char="•"/>
              <a:defRPr sz="2400">
                <a:solidFill>
                  <a:schemeClr val="tx1"/>
                </a:solidFill>
                <a:latin typeface="+mn-lt"/>
                <a:ea typeface="+mn-ea"/>
                <a:cs typeface="+mn-cs"/>
              </a:defRPr>
            </a:lvl2pPr>
            <a:lvl3pPr marL="1143000" indent="-228600" algn="l" defTabSz="914400">
              <a:lnSpc>
                <a:spcPct val="90000"/>
              </a:lnSpc>
              <a:spcBef>
                <a:spcPts val="497"/>
              </a:spcBef>
              <a:buFont typeface="Arial"/>
              <a:buChar char="•"/>
              <a:defRPr sz="2000">
                <a:solidFill>
                  <a:schemeClr val="tx1"/>
                </a:solidFill>
                <a:latin typeface="+mn-lt"/>
                <a:ea typeface="+mn-ea"/>
                <a:cs typeface="+mn-cs"/>
              </a:defRPr>
            </a:lvl3pPr>
            <a:lvl4pPr marL="1600200" indent="-228600" algn="l" defTabSz="914400">
              <a:lnSpc>
                <a:spcPct val="90000"/>
              </a:lnSpc>
              <a:spcBef>
                <a:spcPts val="497"/>
              </a:spcBef>
              <a:buFont typeface="Arial"/>
              <a:buChar char="•"/>
              <a:defRPr sz="1800">
                <a:solidFill>
                  <a:schemeClr val="tx1"/>
                </a:solidFill>
                <a:latin typeface="+mn-lt"/>
                <a:ea typeface="+mn-ea"/>
                <a:cs typeface="+mn-cs"/>
              </a:defRPr>
            </a:lvl4pPr>
            <a:lvl5pPr marL="2057400" indent="-228600" algn="l" defTabSz="914400">
              <a:lnSpc>
                <a:spcPct val="90000"/>
              </a:lnSpc>
              <a:spcBef>
                <a:spcPts val="497"/>
              </a:spcBef>
              <a:buFont typeface="Arial"/>
              <a:buChar char="•"/>
              <a:defRPr sz="1800">
                <a:solidFill>
                  <a:schemeClr val="tx1"/>
                </a:solidFill>
                <a:latin typeface="+mn-lt"/>
                <a:ea typeface="+mn-ea"/>
                <a:cs typeface="+mn-cs"/>
              </a:defRPr>
            </a:lvl5pPr>
            <a:lvl6pPr marL="2514597" indent="-228600" algn="l" defTabSz="914400">
              <a:lnSpc>
                <a:spcPct val="90000"/>
              </a:lnSpc>
              <a:spcBef>
                <a:spcPts val="497"/>
              </a:spcBef>
              <a:buFont typeface="Arial"/>
              <a:buChar char="•"/>
              <a:defRPr sz="1800">
                <a:solidFill>
                  <a:schemeClr val="tx1"/>
                </a:solidFill>
                <a:latin typeface="+mn-lt"/>
                <a:ea typeface="+mn-ea"/>
                <a:cs typeface="+mn-cs"/>
              </a:defRPr>
            </a:lvl6pPr>
            <a:lvl7pPr marL="2971800" indent="-228600" algn="l" defTabSz="914400">
              <a:lnSpc>
                <a:spcPct val="90000"/>
              </a:lnSpc>
              <a:spcBef>
                <a:spcPts val="497"/>
              </a:spcBef>
              <a:buFont typeface="Arial"/>
              <a:buChar char="•"/>
              <a:defRPr sz="1800">
                <a:solidFill>
                  <a:schemeClr val="tx1"/>
                </a:solidFill>
                <a:latin typeface="+mn-lt"/>
                <a:ea typeface="+mn-ea"/>
                <a:cs typeface="+mn-cs"/>
              </a:defRPr>
            </a:lvl7pPr>
            <a:lvl8pPr marL="3429000" indent="-228600" algn="l" defTabSz="914400">
              <a:lnSpc>
                <a:spcPct val="90000"/>
              </a:lnSpc>
              <a:spcBef>
                <a:spcPts val="497"/>
              </a:spcBef>
              <a:buFont typeface="Arial"/>
              <a:buChar char="•"/>
              <a:defRPr sz="1800">
                <a:solidFill>
                  <a:schemeClr val="tx1"/>
                </a:solidFill>
                <a:latin typeface="+mn-lt"/>
                <a:ea typeface="+mn-ea"/>
                <a:cs typeface="+mn-cs"/>
              </a:defRPr>
            </a:lvl8pPr>
            <a:lvl9pPr marL="3886200" indent="-228600" algn="l" defTabSz="914400">
              <a:lnSpc>
                <a:spcPct val="90000"/>
              </a:lnSpc>
              <a:spcBef>
                <a:spcPts val="497"/>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a:t>Choose a subset of the data for publication and/or de-identify data</a:t>
            </a:r>
            <a:endParaRPr lang="en-US" sz="2800"/>
          </a:p>
          <a:p>
            <a:pPr>
              <a:defRPr/>
            </a:pPr>
            <a:r>
              <a:rPr lang="en-US" sz="2800"/>
              <a:t>Obtain proper informed consent that allows for data sharing</a:t>
            </a:r>
            <a:endParaRPr lang="en-US"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64480364" name="Title 1"/>
          <p:cNvSpPr>
            <a:spLocks noGrp="1"/>
          </p:cNvSpPr>
          <p:nvPr>
            <p:ph type="title"/>
          </p:nvPr>
        </p:nvSpPr>
        <p:spPr bwMode="auto"/>
        <p:txBody>
          <a:bodyPr/>
          <a:lstStyle/>
          <a:p>
            <a:pPr>
              <a:defRPr/>
            </a:pPr>
            <a:r>
              <a:rPr/>
              <a:t>Assessment of ...</a:t>
            </a:r>
            <a:br>
              <a:rPr/>
            </a:br>
            <a:r>
              <a:rPr/>
              <a:t>Personal data #1</a:t>
            </a:r>
            <a:endParaRPr/>
          </a:p>
        </p:txBody>
      </p:sp>
      <p:sp>
        <p:nvSpPr>
          <p:cNvPr id="1056224200"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411171389" name="" descr="Generated with ChatGPT4. A photorealistic image of a diverse group of five individuals. There is a South Asian woman with long, black hair and a bright red dress. Next to her stands a Caucasian man with short, blonde hair, wearing a blue suit. Beside him, a Black woman with curly hair and a green blouse is depicted. There's also a Hispanic man with a shaved head and a gray t-shirt. Finally, a Middle-Eastern woman with brown, wavy hair and a purple top completes the group. Each person is smiling and standing in a friendly, relaxed pose." title="Picture of a group of people"/>
          <p:cNvPicPr>
            <a:picLocks noChangeAspect="1"/>
          </p:cNvPicPr>
          <p:nvPr/>
        </p:nvPicPr>
        <p:blipFill>
          <a:blip r:embed="rId3"/>
          <a:stretch/>
        </p:blipFill>
        <p:spPr bwMode="auto">
          <a:xfrm rot="0" flipH="0" flipV="0">
            <a:off x="838800" y="2379600"/>
            <a:ext cx="3502800" cy="3502800"/>
          </a:xfrm>
          <a:prstGeom prst="rect">
            <a:avLst/>
          </a:prstGeom>
        </p:spPr>
      </p:pic>
      <p:pic>
        <p:nvPicPr>
          <p:cNvPr id="460509191" name="" descr="A random generated spreadsheet with columns; name, age, weight, social security number, food allergies.&#10;And 20 rows of data for fictive people." title="Fake spreadsheet"/>
          <p:cNvPicPr>
            <a:picLocks noChangeAspect="1"/>
          </p:cNvPicPr>
          <p:nvPr/>
        </p:nvPicPr>
        <p:blipFill>
          <a:blip r:embed="rId4"/>
          <a:stretch/>
        </p:blipFill>
        <p:spPr bwMode="auto">
          <a:xfrm rot="0" flipH="0" flipV="0">
            <a:off x="5338800" y="2386800"/>
            <a:ext cx="5050798" cy="3466800"/>
          </a:xfrm>
          <a:prstGeom prst="rect">
            <a:avLst/>
          </a:prstGeom>
        </p:spPr>
      </p:pic>
      <p:sp>
        <p:nvSpPr>
          <p:cNvPr id="1836412933" name=""/>
          <p:cNvSpPr/>
          <p:nvPr/>
        </p:nvSpPr>
        <p:spPr bwMode="auto">
          <a:xfrm flipH="0" flipV="0">
            <a:off x="776390" y="5883346"/>
            <a:ext cx="3754377" cy="4727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500" b="0" i="0" u="none">
                <a:solidFill>
                  <a:schemeClr val="tx1"/>
                </a:solidFill>
                <a:latin typeface="Arial"/>
                <a:ea typeface="Arial"/>
                <a:cs typeface="Arial"/>
              </a:rPr>
              <a:t>Generated with ChatGPT4. A photorealistic image of a diverse group of five individuals. There is a South Asian woman with long, black hair and a bright red dress. Next to her stands a Caucasian man with short, blonde hair, wearing a blue suit. Beside him, a Black woman with curly hair and a green blouse is depicted. There's also a Hispanic man with a shaved head and a gray t-shirt. Finally, a Middle-Eastern woman with brown, wavy hair and a purple top completes the group. Each person is smiling and standing in a friendly, relaxed pose.</a:t>
            </a:r>
            <a:endParaRPr sz="700">
              <a:solidFill>
                <a:schemeClr val="tx1"/>
              </a:solidFill>
            </a:endParaRPr>
          </a:p>
        </p:txBody>
      </p:sp>
      <p:sp>
        <p:nvSpPr>
          <p:cNvPr id="698882993" name=""/>
          <p:cNvSpPr/>
          <p:nvPr/>
        </p:nvSpPr>
        <p:spPr bwMode="auto">
          <a:xfrm flipH="0" flipV="0">
            <a:off x="5338427" y="5967963"/>
            <a:ext cx="3780294" cy="1832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600" b="0" i="0" u="none">
                <a:solidFill>
                  <a:schemeClr val="tx1"/>
                </a:solidFill>
                <a:latin typeface="Arial"/>
                <a:ea typeface="Arial"/>
                <a:cs typeface="Arial"/>
              </a:rPr>
              <a:t>Random generated data by ChatGPT4. Any match is coincidental.</a:t>
            </a:r>
            <a:endParaRPr sz="800">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4302826" name="Title 1"/>
          <p:cNvSpPr>
            <a:spLocks noGrp="1"/>
          </p:cNvSpPr>
          <p:nvPr>
            <p:ph type="title"/>
          </p:nvPr>
        </p:nvSpPr>
        <p:spPr bwMode="auto"/>
        <p:txBody>
          <a:bodyPr/>
          <a:lstStyle/>
          <a:p>
            <a:pPr>
              <a:defRPr/>
            </a:pPr>
            <a:r>
              <a:rPr/>
              <a:t>Assessment of ...</a:t>
            </a:r>
            <a:br>
              <a:rPr/>
            </a:br>
            <a:r>
              <a:rPr/>
              <a:t>Personal data #2</a:t>
            </a:r>
            <a:endParaRPr/>
          </a:p>
        </p:txBody>
      </p:sp>
      <p:sp>
        <p:nvSpPr>
          <p:cNvPr id="1726818053" name="Content Placeholder 2"/>
          <p:cNvSpPr>
            <a:spLocks noGrp="1"/>
          </p:cNvSpPr>
          <p:nvPr>
            <p:ph idx="1"/>
          </p:nvPr>
        </p:nvSpPr>
        <p:spPr bwMode="auto">
          <a:xfrm flipH="0" flipV="0">
            <a:off x="838197" y="1825623"/>
            <a:ext cx="10515600" cy="2127249"/>
          </a:xfr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defRPr/>
            </a:pPr>
            <a:r>
              <a:rPr/>
              <a:t>“</a:t>
            </a:r>
            <a:r>
              <a:rPr lang="en-US" sz="2800" b="0" i="0" u="none" strike="noStrike" cap="none" spc="0">
                <a:solidFill>
                  <a:schemeClr val="tx1"/>
                </a:solidFill>
                <a:latin typeface="Arial"/>
                <a:ea typeface="Arial"/>
                <a:cs typeface="Arial"/>
              </a:rPr>
              <a:t>‘personal data’ means any information relating to an identified or identifiable natural person (‘data subject’); an identifiable natural person is one who can be identified, </a:t>
            </a:r>
            <a:r>
              <a:rPr lang="en-US" sz="2800" b="0" i="1" u="none" strike="noStrike" cap="none" spc="0">
                <a:solidFill>
                  <a:schemeClr val="tx1"/>
                </a:solidFill>
                <a:latin typeface="Arial"/>
                <a:ea typeface="Arial"/>
                <a:cs typeface="Arial"/>
              </a:rPr>
              <a:t>directly </a:t>
            </a:r>
            <a:r>
              <a:rPr lang="en-US" sz="2800" b="0" i="0" u="none" strike="noStrike" cap="none" spc="0">
                <a:solidFill>
                  <a:schemeClr val="tx1"/>
                </a:solidFill>
                <a:latin typeface="Arial"/>
                <a:ea typeface="Arial"/>
                <a:cs typeface="Arial"/>
              </a:rPr>
              <a:t>or </a:t>
            </a:r>
            <a:r>
              <a:rPr lang="en-US" sz="2800" b="0" i="1" u="none" strike="noStrike" cap="none" spc="0">
                <a:solidFill>
                  <a:schemeClr val="tx1"/>
                </a:solidFill>
                <a:latin typeface="Arial"/>
                <a:ea typeface="Arial"/>
                <a:cs typeface="Arial"/>
              </a:rPr>
              <a:t>indirectly</a:t>
            </a:r>
            <a:r>
              <a:rPr lang="en-US" sz="2800" b="0" i="0" u="none" strike="noStrike" cap="none" spc="0">
                <a:solidFill>
                  <a:schemeClr val="tx1"/>
                </a:solidFill>
                <a:latin typeface="Arial"/>
                <a:ea typeface="Arial"/>
                <a:cs typeface="Arial"/>
              </a:rPr>
              <a:t>, in particular by reference to an identifier such as a name, an identification number, location data, an online identifier or to one or more factors specific to the physical, physiological, genetic, mental, economic, cultural or social identity of that natural person”</a:t>
            </a:r>
            <a:endParaRPr/>
          </a:p>
        </p:txBody>
      </p:sp>
      <p:sp>
        <p:nvSpPr>
          <p:cNvPr id="815579913" name=""/>
          <p:cNvSpPr txBox="1"/>
          <p:nvPr/>
        </p:nvSpPr>
        <p:spPr bwMode="auto">
          <a:xfrm flipH="0" flipV="0">
            <a:off x="1095370" y="3586752"/>
            <a:ext cx="5563624" cy="259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100" u="sng">
                <a:hlinkClick r:id="rId3" tooltip="https://data.europa.eu/en/publications/datastories/protecting-data-and-opening-data"/>
              </a:rPr>
              <a:t>https://data.europa.eu/en/publications/datastories/protecting-data-and-opening-data</a:t>
            </a:r>
            <a:r>
              <a:rPr sz="1100"/>
              <a:t> </a:t>
            </a:r>
            <a:endParaRPr sz="1100"/>
          </a:p>
        </p:txBody>
      </p:sp>
      <p:sp>
        <p:nvSpPr>
          <p:cNvPr id="1635978282" name="Content Placeholder 2"/>
          <p:cNvSpPr>
            <a:spLocks noGrp="1"/>
          </p:cNvSpPr>
          <p:nvPr/>
        </p:nvSpPr>
        <p:spPr bwMode="auto">
          <a:xfrm flipH="0" flipV="0">
            <a:off x="990597" y="4049712"/>
            <a:ext cx="10515600" cy="2127249"/>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lang="en-US" sz="2800" b="0" i="0" u="none" strike="noStrike" cap="none" spc="0">
                <a:solidFill>
                  <a:schemeClr val="tx1"/>
                </a:solidFill>
                <a:latin typeface="Calibri"/>
                <a:ea typeface="Arial"/>
                <a:cs typeface="Arial"/>
              </a:rPr>
              <a:t>Obtain proper informed consent that allows for data sharing</a:t>
            </a:r>
            <a:endParaRPr lang="en-US" sz="2800" b="0" i="0" u="none" strike="noStrike" cap="none" spc="0">
              <a:solidFill>
                <a:schemeClr val="tx1"/>
              </a:solidFill>
              <a:latin typeface="Times New Roman"/>
              <a:cs typeface="Times New Roman"/>
            </a:endParaRPr>
          </a:p>
          <a:p>
            <a:pPr>
              <a:defRPr/>
            </a:pPr>
            <a:r>
              <a:rPr lang="en-US" sz="2800" b="0" i="0" u="none" strike="noStrike" cap="none" spc="0">
                <a:solidFill>
                  <a:schemeClr val="tx1"/>
                </a:solidFill>
                <a:latin typeface="Calibri"/>
                <a:ea typeface="Arial"/>
                <a:cs typeface="Arial"/>
              </a:rPr>
              <a:t>Anonymise personal data</a:t>
            </a:r>
            <a:endParaRPr/>
          </a:p>
          <a:p>
            <a:pPr>
              <a:defRPr/>
            </a:pPr>
            <a:r>
              <a:rPr/>
              <a:t>Consider only making metadata openly available</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69505144" name="Title 1"/>
          <p:cNvSpPr>
            <a:spLocks noGrp="1"/>
          </p:cNvSpPr>
          <p:nvPr>
            <p:ph type="title"/>
          </p:nvPr>
        </p:nvSpPr>
        <p:spPr bwMode="auto">
          <a:xfrm flipH="0" flipV="0">
            <a:off x="107640" y="1570822"/>
            <a:ext cx="4942479"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Contractual obligations</a:t>
            </a:r>
            <a:r>
              <a:rPr/>
              <a:t> #1</a:t>
            </a:r>
            <a:endParaRPr/>
          </a:p>
        </p:txBody>
      </p:sp>
      <p:sp>
        <p:nvSpPr>
          <p:cNvPr id="1965260826" name="Content Placeholder 2"/>
          <p:cNvSpPr>
            <a:spLocks noGrp="1"/>
          </p:cNvSpPr>
          <p:nvPr>
            <p:ph idx="1"/>
          </p:nvPr>
        </p:nvSpPr>
        <p:spPr bwMode="auto">
          <a:xfrm flipH="0" flipV="0">
            <a:off x="107640" y="3382761"/>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675966046" name="" descr="A screenshot of a suggested non-disclosure agreement that highlights the importance of protecting confidential information." title="Non disclosure agreement"/>
          <p:cNvPicPr>
            <a:picLocks noChangeAspect="1"/>
          </p:cNvPicPr>
          <p:nvPr/>
        </p:nvPicPr>
        <p:blipFill>
          <a:blip r:embed="rId3"/>
          <a:stretch/>
        </p:blipFill>
        <p:spPr bwMode="auto">
          <a:xfrm rot="0" flipH="0" flipV="0">
            <a:off x="3491233" y="114522"/>
            <a:ext cx="8754855" cy="6146083"/>
          </a:xfrm>
          <a:prstGeom prst="rect">
            <a:avLst/>
          </a:prstGeom>
        </p:spPr>
      </p:pic>
      <p:sp>
        <p:nvSpPr>
          <p:cNvPr id="1092148410" name=""/>
          <p:cNvSpPr txBox="1"/>
          <p:nvPr/>
        </p:nvSpPr>
        <p:spPr bwMode="auto">
          <a:xfrm flipH="0" flipV="0">
            <a:off x="166785" y="4013156"/>
            <a:ext cx="4011714"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br>
              <a:rPr/>
            </a:br>
            <a:r>
              <a:rPr u="sng">
                <a:hlinkClick r:id="rId4" tooltip="https://assets.publishing.service.gov.uk/media/5a74d42140f0b65c0e844ccb/Example-One-Way-Non-Disclosure-Agreement.pdf"/>
              </a:rPr>
              <a:t>Example of a NDA from gov.uk</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26646848" name="Title 1"/>
          <p:cNvSpPr>
            <a:spLocks noGrp="1"/>
          </p:cNvSpPr>
          <p:nvPr>
            <p:ph type="title"/>
          </p:nvPr>
        </p:nvSpPr>
        <p:spPr bwMode="auto"/>
        <p:txBody>
          <a:bodyPr/>
          <a:lstStyle/>
          <a:p>
            <a:pPr>
              <a:defRPr/>
            </a:pPr>
            <a:r>
              <a:rPr/>
              <a:t>Assessment of ...</a:t>
            </a:r>
            <a:br>
              <a:rPr/>
            </a:br>
            <a:r>
              <a:rPr/>
              <a:t>Contractual obligations #2</a:t>
            </a:r>
            <a:endParaRPr/>
          </a:p>
        </p:txBody>
      </p:sp>
      <p:sp>
        <p:nvSpPr>
          <p:cNvPr id="1759091750" name="Content Placeholder 2"/>
          <p:cNvSpPr>
            <a:spLocks noGrp="1"/>
          </p:cNvSpPr>
          <p:nvPr>
            <p:ph idx="1"/>
          </p:nvPr>
        </p:nvSpPr>
        <p:spPr bwMode="auto">
          <a:xfrm flipH="0" flipV="0">
            <a:off x="838197" y="1880389"/>
            <a:ext cx="10515600" cy="217487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defRPr/>
            </a:pPr>
            <a:r>
              <a:rPr/>
              <a:t>Some contracts, especially non-disclosure agreements (NDAs), </a:t>
            </a:r>
            <a:r>
              <a:rPr/>
              <a:t>limit your ability to make data and/code openly available or explicitly </a:t>
            </a:r>
            <a:r>
              <a:rPr/>
              <a:t>require access restrictions.</a:t>
            </a:r>
            <a:endParaRPr/>
          </a:p>
          <a:p>
            <a:pPr>
              <a:defRPr/>
            </a:pPr>
            <a:r>
              <a:rPr/>
              <a:t>Other contracts define </a:t>
            </a:r>
            <a:r>
              <a:rPr/>
              <a:t>usage rights in a way that limits the ability to apply a license or specifies who should be attributed in the license.</a:t>
            </a:r>
            <a:endParaRPr/>
          </a:p>
        </p:txBody>
      </p:sp>
      <p:sp>
        <p:nvSpPr>
          <p:cNvPr id="396337753" name="Content Placeholder 2"/>
          <p:cNvSpPr>
            <a:spLocks noGrp="1"/>
          </p:cNvSpPr>
          <p:nvPr/>
        </p:nvSpPr>
        <p:spPr bwMode="auto">
          <a:xfrm flipH="0" flipV="0">
            <a:off x="838198" y="4055261"/>
            <a:ext cx="10515600" cy="217487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lvl="1">
              <a:defRPr/>
            </a:pPr>
            <a:r>
              <a:rPr/>
              <a:t>Revisit the agreement and create an addendum for sharing and licensing</a:t>
            </a:r>
            <a:endParaRPr/>
          </a:p>
          <a:p>
            <a:pPr lvl="1">
              <a:defRPr/>
            </a:pPr>
            <a:r>
              <a:rPr/>
              <a:t>Consider making only a subset of the data available or applying multiple licenses with different metadata to different subsets</a:t>
            </a:r>
            <a:endParaRPr/>
          </a:p>
          <a:p>
            <a:pPr lvl="1">
              <a:defRPr/>
            </a:pPr>
            <a:r>
              <a:rPr/>
              <a:t>Consider making only metadata openly available and define access restrictions and an </a:t>
            </a:r>
            <a:r>
              <a:rPr/>
              <a:t>agreement for data reuse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p:cNvGrpSpPr/>
        <p:nvPr/>
      </p:nvGrpSpPr>
      <p:grpSpPr bwMode="auto">
        <a:xfrm>
          <a:off x="0" y="0"/>
          <a:ext cx="0" cy="0"/>
          <a:chOff x="0" y="0"/>
          <a:chExt cx="0" cy="0"/>
        </a:xfrm>
      </p:grpSpPr>
      <p:sp>
        <p:nvSpPr>
          <p:cNvPr id="999867541" name=""/>
          <p:cNvSpPr/>
          <p:nvPr/>
        </p:nvSpPr>
        <p:spPr bwMode="auto">
          <a:xfrm flipH="0" flipV="0">
            <a:off x="283692" y="2905633"/>
            <a:ext cx="5847905" cy="2963810"/>
          </a:xfrm>
          <a:prstGeom prst="rect">
            <a:avLst/>
          </a:prstGeom>
          <a:solidFill>
            <a:schemeClr val="bg2"/>
          </a:solidFill>
          <a:ln w="127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40389962" name="Title 1"/>
          <p:cNvSpPr>
            <a:spLocks noGrp="1"/>
          </p:cNvSpPr>
          <p:nvPr>
            <p:ph type="title"/>
          </p:nvPr>
        </p:nvSpPr>
        <p:spPr bwMode="auto">
          <a:xfrm flipH="0" flipV="0">
            <a:off x="229202" y="551888"/>
            <a:ext cx="5081193"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Risking reduced novelty of findings</a:t>
            </a:r>
            <a:r>
              <a:rPr/>
              <a:t> #1</a:t>
            </a:r>
            <a:endParaRPr/>
          </a:p>
        </p:txBody>
      </p:sp>
      <p:sp>
        <p:nvSpPr>
          <p:cNvPr id="750692898" name="Content Placeholder 2"/>
          <p:cNvSpPr>
            <a:spLocks noGrp="1"/>
          </p:cNvSpPr>
          <p:nvPr>
            <p:ph idx="1"/>
          </p:nvPr>
        </p:nvSpPr>
        <p:spPr bwMode="auto">
          <a:xfrm flipH="0" flipV="0">
            <a:off x="229202" y="234156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sp>
        <p:nvSpPr>
          <p:cNvPr id="573713771" name=""/>
          <p:cNvSpPr txBox="1"/>
          <p:nvPr/>
        </p:nvSpPr>
        <p:spPr bwMode="auto">
          <a:xfrm flipH="0" flipV="0">
            <a:off x="283692" y="5869443"/>
            <a:ext cx="478494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r>
              <a:rPr u="sng">
                <a:hlinkClick r:id="rId3" tooltip="https://www.nature.com/nature/for-authors/editorial-criteria-and-processes"/>
              </a:rPr>
              <a:t>Nature Editorial Guidelines</a:t>
            </a:r>
            <a:endParaRPr/>
          </a:p>
        </p:txBody>
      </p:sp>
      <p:sp>
        <p:nvSpPr>
          <p:cNvPr id="677349421" name=""/>
          <p:cNvSpPr/>
          <p:nvPr/>
        </p:nvSpPr>
        <p:spPr bwMode="auto">
          <a:xfrm flipH="0" flipV="0">
            <a:off x="6270800" y="27900"/>
            <a:ext cx="5744180" cy="667548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374151"/>
                </a:solidFill>
                <a:latin typeface="Arial"/>
                <a:ea typeface="Arial"/>
                <a:cs typeface="Arial"/>
              </a:rPr>
              <a:t>Example of a letter from a journal to an author.</a:t>
            </a:r>
            <a:endParaRPr sz="1800" b="0" i="0" u="none">
              <a:solidFill>
                <a:srgbClr val="374151"/>
              </a:solidFill>
              <a:latin typeface="Arial"/>
              <a:ea typeface="Arial"/>
              <a:cs typeface="Arial"/>
            </a:endParaRPr>
          </a:p>
          <a:p>
            <a:pPr>
              <a:defRPr/>
            </a:pPr>
            <a:endParaRPr sz="1800" b="0" i="0" u="none">
              <a:solidFill>
                <a:srgbClr val="374151"/>
              </a:solidFill>
              <a:latin typeface="Arial"/>
              <a:ea typeface="Arial"/>
              <a:cs typeface="Arial"/>
            </a:endParaRPr>
          </a:p>
          <a:p>
            <a:pPr>
              <a:defRPr/>
            </a:pPr>
            <a:r>
              <a:rPr sz="1800" b="0" i="0" u="none">
                <a:solidFill>
                  <a:srgbClr val="374151"/>
                </a:solidFill>
                <a:latin typeface="Arial"/>
                <a:ea typeface="Arial"/>
                <a:cs typeface="Arial"/>
              </a:rPr>
              <a:t>Subject: Decision on Manuscript ID [XXXXX] - [Title of Your Article]</a:t>
            </a:r>
            <a:endParaRPr sz="1800" b="0" i="0" u="none">
              <a:solidFill>
                <a:srgbClr val="374151"/>
              </a:solidFill>
              <a:latin typeface="Arial"/>
              <a:ea typeface="Arial"/>
              <a:cs typeface="Arial"/>
            </a:endParaRPr>
          </a:p>
          <a:p>
            <a:pPr>
              <a:defRPr/>
            </a:pPr>
            <a:endParaRPr sz="1800"/>
          </a:p>
          <a:p>
            <a:pPr>
              <a:defRPr/>
            </a:pPr>
            <a:r>
              <a:rPr sz="1800" b="0" i="0" u="none">
                <a:solidFill>
                  <a:srgbClr val="374151"/>
                </a:solidFill>
                <a:latin typeface="Arial"/>
                <a:ea typeface="Arial"/>
                <a:cs typeface="Arial"/>
              </a:rPr>
              <a:t>Thank you for submitting your manuscript entitled "[Title of Your Article]" to [Journal Name]. We appreciate the opportunity to consider your work for publication. After careful evaluation by our editorial team and external reviewers, we regret to inform you that we are unable to accept your manuscript for publication in [Journal Name].</a:t>
            </a:r>
            <a:endParaRPr sz="1800"/>
          </a:p>
          <a:p>
            <a:pPr>
              <a:defRPr/>
            </a:pPr>
            <a:r>
              <a:rPr sz="1800" b="0" i="0" u="none">
                <a:solidFill>
                  <a:srgbClr val="374151"/>
                </a:solidFill>
                <a:latin typeface="Arial"/>
                <a:ea typeface="Arial"/>
                <a:cs typeface="Arial"/>
              </a:rPr>
              <a:t>The peer review process is integral to maintaining the quality and integrity of the work published in our journal. Based on the feedback received, the primary reason for our decision is the lack of sufficient novelty in the research presented. While your study is methodologically sound, the reviewers noted that the findings do not significantly advance the current understanding in the field or offer new or compelling insights. In our commitment to publishing work that provides notable contributions and advances to the field, we must be stringent in our criteria for novelty and significance.</a:t>
            </a:r>
            <a:endParaRPr sz="1800"/>
          </a:p>
        </p:txBody>
      </p:sp>
      <p:sp>
        <p:nvSpPr>
          <p:cNvPr id="1362799030" name=""/>
          <p:cNvSpPr/>
          <p:nvPr/>
        </p:nvSpPr>
        <p:spPr bwMode="auto">
          <a:xfrm flipH="0" flipV="0">
            <a:off x="283692" y="2850147"/>
            <a:ext cx="5526738" cy="28349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1" i="0" u="none" spc="-14">
                <a:solidFill>
                  <a:srgbClr val="222222"/>
                </a:solidFill>
                <a:latin typeface="Arial"/>
                <a:ea typeface="Arial"/>
                <a:cs typeface="Arial"/>
              </a:rPr>
              <a:t>At submission</a:t>
            </a:r>
            <a:endParaRPr sz="1800"/>
          </a:p>
          <a:p>
            <a:pPr>
              <a:defRPr/>
            </a:pPr>
            <a:r>
              <a:rPr sz="1800" b="1" i="0" u="none">
                <a:solidFill>
                  <a:srgbClr val="222222"/>
                </a:solidFill>
                <a:latin typeface="Arial"/>
                <a:ea typeface="Arial"/>
                <a:cs typeface="Arial"/>
              </a:rPr>
              <a:t>Criteria for publication</a:t>
            </a:r>
            <a:endParaRPr sz="1800"/>
          </a:p>
          <a:p>
            <a:pPr>
              <a:defRPr/>
            </a:pPr>
            <a:r>
              <a:rPr sz="1800" b="0" i="0" u="none">
                <a:solidFill>
                  <a:srgbClr val="222222"/>
                </a:solidFill>
                <a:latin typeface="Arial"/>
                <a:ea typeface="Arial"/>
                <a:cs typeface="Arial"/>
              </a:rPr>
              <a:t>The criteria for publication of scientific papers (Articles) in</a:t>
            </a:r>
            <a:r>
              <a:rPr sz="1800" b="0" i="0" u="none">
                <a:solidFill>
                  <a:srgbClr val="222222"/>
                </a:solidFill>
                <a:latin typeface="Arial"/>
                <a:ea typeface="Arial"/>
                <a:cs typeface="Arial"/>
              </a:rPr>
              <a:t> </a:t>
            </a:r>
            <a:r>
              <a:rPr sz="1800" b="0" i="1" u="none">
                <a:solidFill>
                  <a:srgbClr val="222222"/>
                </a:solidFill>
                <a:latin typeface="Arial"/>
                <a:ea typeface="Arial"/>
                <a:cs typeface="Arial"/>
              </a:rPr>
              <a:t>Nature</a:t>
            </a:r>
            <a:r>
              <a:rPr sz="1800" b="0" i="1" u="none">
                <a:solidFill>
                  <a:srgbClr val="222222"/>
                </a:solidFill>
                <a:latin typeface="Arial"/>
                <a:ea typeface="Arial"/>
                <a:cs typeface="Arial"/>
              </a:rPr>
              <a:t> </a:t>
            </a:r>
            <a:r>
              <a:rPr sz="1800" b="0" i="0" u="none">
                <a:solidFill>
                  <a:srgbClr val="222222"/>
                </a:solidFill>
                <a:latin typeface="Arial"/>
                <a:ea typeface="Arial"/>
                <a:cs typeface="Arial"/>
              </a:rPr>
              <a:t>are that they:</a:t>
            </a:r>
            <a:endParaRPr sz="1800"/>
          </a:p>
          <a:p>
            <a:pPr marL="234314" indent="-234314">
              <a:buFont typeface="Arial"/>
              <a:buChar char="–"/>
              <a:defRPr/>
            </a:pPr>
            <a:r>
              <a:rPr sz="1800" b="0" i="0" u="none">
                <a:solidFill>
                  <a:srgbClr val="222222"/>
                </a:solidFill>
                <a:latin typeface="Arial"/>
                <a:ea typeface="Arial"/>
                <a:cs typeface="Arial"/>
              </a:rPr>
              <a:t>report original scientific research (the main results and conclusions must not have been published or submitted elsewhere)</a:t>
            </a:r>
            <a:endParaRPr sz="1800"/>
          </a:p>
          <a:p>
            <a:pPr marL="234314" indent="-234314">
              <a:buFont typeface="Arial"/>
              <a:buChar char="–"/>
              <a:defRPr/>
            </a:pPr>
            <a:r>
              <a:rPr sz="1800" b="0" i="0" u="none">
                <a:solidFill>
                  <a:srgbClr val="222222"/>
                </a:solidFill>
                <a:latin typeface="Arial"/>
                <a:ea typeface="Arial"/>
                <a:cs typeface="Arial"/>
              </a:rPr>
              <a:t>are of outstanding scientific importance</a:t>
            </a:r>
            <a:endParaRPr sz="1800"/>
          </a:p>
          <a:p>
            <a:pPr marL="234314" indent="-234314">
              <a:buFont typeface="Arial"/>
              <a:buChar char="–"/>
              <a:defRPr/>
            </a:pPr>
            <a:r>
              <a:rPr sz="1800" b="0" i="0" u="none">
                <a:solidFill>
                  <a:srgbClr val="222222"/>
                </a:solidFill>
                <a:latin typeface="Arial"/>
                <a:ea typeface="Arial"/>
                <a:cs typeface="Arial"/>
              </a:rPr>
              <a:t>reach a conclusion of interest to an interdisciplinary readership.</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54967300" name="Title 1"/>
          <p:cNvSpPr>
            <a:spLocks noGrp="1"/>
          </p:cNvSpPr>
          <p:nvPr>
            <p:ph type="title"/>
          </p:nvPr>
        </p:nvSpPr>
        <p:spPr bwMode="auto"/>
        <p:txBody>
          <a:bodyPr/>
          <a:lstStyle/>
          <a:p>
            <a:pPr>
              <a:defRPr/>
            </a:pPr>
            <a:r>
              <a:rPr/>
              <a:t>Assessment of ...</a:t>
            </a:r>
            <a:br>
              <a:rPr/>
            </a:br>
            <a:r>
              <a:rPr/>
              <a:t>Risking reduced novelty of findings #2</a:t>
            </a:r>
            <a:endParaRPr/>
          </a:p>
        </p:txBody>
      </p:sp>
      <p:sp>
        <p:nvSpPr>
          <p:cNvPr id="336438997" name="Content Placeholder 2"/>
          <p:cNvSpPr>
            <a:spLocks noGrp="1"/>
          </p:cNvSpPr>
          <p:nvPr>
            <p:ph idx="1"/>
          </p:nvPr>
        </p:nvSpPr>
        <p:spPr bwMode="auto">
          <a:xfrm flipH="0" flipV="0">
            <a:off x="838197" y="1825623"/>
            <a:ext cx="10515600" cy="2003423"/>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Consider if </a:t>
            </a:r>
            <a:r>
              <a:rPr lang="it-IT" sz="2800" b="0" i="0" u="none" strike="noStrike" cap="none" spc="0">
                <a:solidFill>
                  <a:schemeClr val="tx1"/>
                </a:solidFill>
                <a:latin typeface="Calibri"/>
                <a:ea typeface="Arial"/>
                <a:cs typeface="Arial"/>
              </a:rPr>
              <a:t>making data and/or code openly available will </a:t>
            </a:r>
            <a:r>
              <a:rPr/>
              <a:t>...</a:t>
            </a:r>
            <a:endParaRPr sz="2800"/>
          </a:p>
          <a:p>
            <a:pPr>
              <a:defRPr/>
            </a:pPr>
            <a:r>
              <a:rPr/>
              <a:t>enable others to reach the same conclusions </a:t>
            </a:r>
            <a:r>
              <a:rPr i="1"/>
              <a:t>before you </a:t>
            </a:r>
            <a:r>
              <a:rPr/>
              <a:t>(scooping)?</a:t>
            </a:r>
            <a:endParaRPr/>
          </a:p>
          <a:p>
            <a:pPr>
              <a:defRPr/>
            </a:pPr>
            <a:r>
              <a:rPr/>
              <a:t>make your related work (e.g. an article) seem less original?</a:t>
            </a:r>
            <a:endParaRPr/>
          </a:p>
        </p:txBody>
      </p:sp>
      <p:sp>
        <p:nvSpPr>
          <p:cNvPr id="1208256057" name="Content Placeholder 2"/>
          <p:cNvSpPr>
            <a:spLocks noGrp="1"/>
          </p:cNvSpPr>
          <p:nvPr/>
        </p:nvSpPr>
        <p:spPr bwMode="auto">
          <a:xfrm flipH="0" flipV="0">
            <a:off x="786591" y="3953109"/>
            <a:ext cx="10515600" cy="200342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Consider the timing of making data and/or code openly available.</a:t>
            </a:r>
            <a:endParaRPr/>
          </a:p>
          <a:p>
            <a:pPr>
              <a:defRPr/>
            </a:pPr>
            <a:r>
              <a:rPr/>
              <a:t>Share and license only subsets of the data early in the research project.</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4219192" name="Title 1"/>
          <p:cNvSpPr>
            <a:spLocks noGrp="1"/>
          </p:cNvSpPr>
          <p:nvPr>
            <p:ph type="title"/>
          </p:nvPr>
        </p:nvSpPr>
        <p:spPr bwMode="auto"/>
        <p:txBody>
          <a:bodyPr/>
          <a:lstStyle/>
          <a:p>
            <a:pPr>
              <a:defRPr/>
            </a:pPr>
            <a:r>
              <a:rPr/>
              <a:t>Assessment of ...</a:t>
            </a:r>
            <a:br>
              <a:rPr/>
            </a:br>
            <a:r>
              <a:rPr/>
              <a:t>Ability to commercialize</a:t>
            </a:r>
            <a:r>
              <a:rPr/>
              <a:t> #1</a:t>
            </a:r>
            <a:endParaRPr/>
          </a:p>
        </p:txBody>
      </p:sp>
      <p:sp>
        <p:nvSpPr>
          <p:cNvPr id="337083534"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1740422181" name="" descr="A screen shot of the Technology Tech Trans Office at Copenhagen University." title="Website contents from University of Copenhagen"/>
          <p:cNvPicPr>
            <a:picLocks noChangeAspect="1"/>
          </p:cNvPicPr>
          <p:nvPr/>
        </p:nvPicPr>
        <p:blipFill>
          <a:blip r:embed="rId3"/>
          <a:stretch/>
        </p:blipFill>
        <p:spPr bwMode="auto">
          <a:xfrm rot="0" flipH="0" flipV="0">
            <a:off x="273600" y="2509200"/>
            <a:ext cx="7066800" cy="2170800"/>
          </a:xfrm>
          <a:prstGeom prst="rect">
            <a:avLst/>
          </a:prstGeom>
        </p:spPr>
      </p:pic>
      <p:sp>
        <p:nvSpPr>
          <p:cNvPr id="1887013220" name=""/>
          <p:cNvSpPr txBox="1"/>
          <p:nvPr/>
        </p:nvSpPr>
        <p:spPr bwMode="auto">
          <a:xfrm flipH="0" flipV="0">
            <a:off x="272529" y="4735647"/>
            <a:ext cx="4963162"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000"/>
              <a:t>Example of TTO office. Source: </a:t>
            </a:r>
            <a:r>
              <a:rPr sz="1000" u="sng">
                <a:hlinkClick r:id="rId4" tooltip="https://collaboration.ku.dk/innovation/technology-transfer/"/>
              </a:rPr>
              <a:t>University of Copenhagen TTO</a:t>
            </a:r>
            <a:endParaRPr sz="1100"/>
          </a:p>
        </p:txBody>
      </p:sp>
      <p:pic>
        <p:nvPicPr>
          <p:cNvPr id="675649762" name="" descr="A view of a single patent at Google Patents portal" title="A patent on Google Patens"/>
          <p:cNvPicPr>
            <a:picLocks noChangeAspect="1"/>
          </p:cNvPicPr>
          <p:nvPr/>
        </p:nvPicPr>
        <p:blipFill>
          <a:blip r:embed="rId5"/>
          <a:stretch/>
        </p:blipFill>
        <p:spPr bwMode="auto">
          <a:xfrm rot="0" flipH="0" flipV="0">
            <a:off x="6980400" y="2509200"/>
            <a:ext cx="4982400" cy="3009599"/>
          </a:xfrm>
          <a:prstGeom prst="rect">
            <a:avLst/>
          </a:prstGeom>
        </p:spPr>
      </p:pic>
      <p:sp>
        <p:nvSpPr>
          <p:cNvPr id="1006569320" name=""/>
          <p:cNvSpPr txBox="1"/>
          <p:nvPr/>
        </p:nvSpPr>
        <p:spPr bwMode="auto">
          <a:xfrm flipH="0" flipV="0">
            <a:off x="6981944" y="5643039"/>
            <a:ext cx="356965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Source: </a:t>
            </a:r>
            <a:r>
              <a:rPr u="sng">
                <a:hlinkClick r:id="rId6" tooltip="https://patents.google.com/patent/US10270468B2"/>
              </a:rPr>
              <a:t>Google Patents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97990241" name="Title 1"/>
          <p:cNvSpPr>
            <a:spLocks noGrp="1"/>
          </p:cNvSpPr>
          <p:nvPr>
            <p:ph type="title"/>
          </p:nvPr>
        </p:nvSpPr>
        <p:spPr bwMode="auto"/>
        <p:txBody>
          <a:bodyPr/>
          <a:lstStyle/>
          <a:p>
            <a:pPr>
              <a:defRPr/>
            </a:pPr>
            <a:r>
              <a:rPr/>
              <a:t>Assessment of ...</a:t>
            </a:r>
            <a:br>
              <a:rPr/>
            </a:br>
            <a:r>
              <a:rPr/>
              <a:t>Ability to commercialize #2 </a:t>
            </a:r>
            <a:endParaRPr/>
          </a:p>
        </p:txBody>
      </p:sp>
      <p:sp>
        <p:nvSpPr>
          <p:cNvPr id="1448737115" name="Content Placeholder 2"/>
          <p:cNvSpPr>
            <a:spLocks noGrp="1"/>
          </p:cNvSpPr>
          <p:nvPr>
            <p:ph idx="1"/>
          </p:nvPr>
        </p:nvSpPr>
        <p:spPr bwMode="auto">
          <a:xfrm flipH="0" flipV="0">
            <a:off x="838197" y="1825623"/>
            <a:ext cx="9603150" cy="2003420"/>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it-IT" sz="2800" b="0" i="0" u="none" strike="noStrike" cap="none" spc="0">
                <a:solidFill>
                  <a:schemeClr val="tx1"/>
                </a:solidFill>
                <a:latin typeface="Calibri"/>
                <a:ea typeface="Arial"/>
                <a:cs typeface="Arial"/>
              </a:rPr>
              <a:t>Consider if </a:t>
            </a:r>
            <a:r>
              <a:rPr lang="it-IT" sz="2800" b="0" i="0" u="none" strike="noStrike" cap="none" spc="0">
                <a:solidFill>
                  <a:schemeClr val="tx1"/>
                </a:solidFill>
                <a:latin typeface="Calibri"/>
                <a:ea typeface="Arial"/>
                <a:cs typeface="Arial"/>
              </a:rPr>
              <a:t>making data and/or code openly available will </a:t>
            </a:r>
            <a:r>
              <a:rPr lang="it-IT" sz="2800" b="0" i="0" u="none" strike="noStrike" cap="none" spc="0">
                <a:solidFill>
                  <a:schemeClr val="tx1"/>
                </a:solidFill>
                <a:latin typeface="Calibri"/>
                <a:ea typeface="Arial"/>
                <a:cs typeface="Arial"/>
              </a:rPr>
              <a:t>...</a:t>
            </a:r>
            <a:endParaRPr sz="2800"/>
          </a:p>
          <a:p>
            <a:pPr>
              <a:defRPr/>
            </a:pPr>
            <a:r>
              <a:rPr/>
              <a:t>hinder the ability to pursue a commercialization potential or obtaining a patent.</a:t>
            </a:r>
            <a:endParaRPr/>
          </a:p>
        </p:txBody>
      </p:sp>
      <p:sp>
        <p:nvSpPr>
          <p:cNvPr id="417462552" name="Content Placeholder 2"/>
          <p:cNvSpPr>
            <a:spLocks noGrp="1"/>
          </p:cNvSpPr>
          <p:nvPr/>
        </p:nvSpPr>
        <p:spPr bwMode="auto">
          <a:xfrm flipH="0" flipV="0">
            <a:off x="672858" y="4223221"/>
            <a:ext cx="10515600" cy="2003422"/>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Consider the timing of making data and/or code available</a:t>
            </a:r>
            <a:endParaRPr/>
          </a:p>
          <a:p>
            <a:pPr>
              <a:defRPr/>
            </a:pPr>
            <a:r>
              <a:rPr/>
              <a:t>Seek legal advise early on to assess commercialization potential</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1393961" name="Title 1"/>
          <p:cNvSpPr>
            <a:spLocks noGrp="1"/>
          </p:cNvSpPr>
          <p:nvPr>
            <p:ph type="title"/>
          </p:nvPr>
        </p:nvSpPr>
        <p:spPr bwMode="auto">
          <a:xfrm flipH="0" flipV="0">
            <a:off x="428099" y="365124"/>
            <a:ext cx="8293308" cy="13255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Assessment of ...</a:t>
            </a:r>
            <a:br>
              <a:rPr/>
            </a:br>
            <a:r>
              <a:rPr/>
              <a:t>Copyright/license infringement</a:t>
            </a:r>
            <a:r>
              <a:rPr/>
              <a:t> #1</a:t>
            </a:r>
            <a:endParaRPr/>
          </a:p>
        </p:txBody>
      </p:sp>
      <p:sp>
        <p:nvSpPr>
          <p:cNvPr id="705806091" name="Content Placeholder 2"/>
          <p:cNvSpPr>
            <a:spLocks noGrp="1"/>
          </p:cNvSpPr>
          <p:nvPr>
            <p:ph idx="1"/>
          </p:nvPr>
        </p:nvSpPr>
        <p:spPr bwMode="auto">
          <a:xfrm flipH="0" flipV="0">
            <a:off x="363366" y="1690687"/>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pic>
        <p:nvPicPr>
          <p:cNvPr id="748918585" name=""/>
          <p:cNvPicPr>
            <a:picLocks noChangeAspect="1"/>
          </p:cNvPicPr>
          <p:nvPr/>
        </p:nvPicPr>
        <p:blipFill>
          <a:blip r:embed="rId3"/>
          <a:stretch/>
        </p:blipFill>
        <p:spPr bwMode="auto">
          <a:xfrm flipH="0" flipV="0">
            <a:off x="178414" y="2191674"/>
            <a:ext cx="12432560" cy="3976841"/>
          </a:xfrm>
          <a:prstGeom prst="rect">
            <a:avLst/>
          </a:prstGeom>
        </p:spPr>
      </p:pic>
      <p:sp>
        <p:nvSpPr>
          <p:cNvPr id="226423399" name=""/>
          <p:cNvSpPr txBox="1"/>
          <p:nvPr/>
        </p:nvSpPr>
        <p:spPr bwMode="auto">
          <a:xfrm flipH="0" flipV="0">
            <a:off x="967024" y="5217254"/>
            <a:ext cx="6028520" cy="2441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000" u="sng">
                <a:hlinkClick r:id="rId4" tooltip="https://www.bloombergindustry.com/copyright-and-usage-guidelines-copyright/"/>
              </a:rPr>
              <a:t>https://www.bloombergindustry.com/copyright-and-usage-guidelines-copyright/</a:t>
            </a:r>
            <a:r>
              <a:rPr sz="1000"/>
              <a:t> </a:t>
            </a:r>
            <a:endParaRPr sz="1000"/>
          </a:p>
        </p:txBody>
      </p:sp>
      <p:sp>
        <p:nvSpPr>
          <p:cNvPr id="1003272050" name=""/>
          <p:cNvSpPr txBox="1"/>
          <p:nvPr/>
        </p:nvSpPr>
        <p:spPr bwMode="auto">
          <a:xfrm flipH="0" flipV="0">
            <a:off x="7783057" y="4482351"/>
            <a:ext cx="2353235"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000010393" name="" descr="Generated image with ChatGPT.&#10;Illustrates example of workshop outputs from citizen science project. The example shows various suggestions for a pizza illustration." title="Illustration of design ideas"/>
          <p:cNvPicPr>
            <a:picLocks noChangeAspect="1"/>
          </p:cNvPicPr>
          <p:nvPr/>
        </p:nvPicPr>
        <p:blipFill>
          <a:blip r:embed="rId5"/>
          <a:stretch/>
        </p:blipFill>
        <p:spPr bwMode="auto">
          <a:xfrm rot="0" flipH="0" flipV="0">
            <a:off x="8522641" y="291144"/>
            <a:ext cx="3455768" cy="3455768"/>
          </a:xfrm>
          <a:prstGeom prst="rect">
            <a:avLst/>
          </a:prstGeom>
        </p:spPr>
      </p:pic>
      <p:sp>
        <p:nvSpPr>
          <p:cNvPr id="1183283556" name=""/>
          <p:cNvSpPr txBox="1"/>
          <p:nvPr/>
        </p:nvSpPr>
        <p:spPr bwMode="auto">
          <a:xfrm flipH="0" flipV="0">
            <a:off x="8522641" y="3663085"/>
            <a:ext cx="3642633" cy="548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a:t>Generated image with ChatGPT.</a:t>
            </a:r>
            <a:endParaRPr sz="1000"/>
          </a:p>
          <a:p>
            <a:pPr>
              <a:defRPr/>
            </a:pPr>
            <a:r>
              <a:rPr sz="1000"/>
              <a:t>Illustrates example of workshop outputs from citizen science project</a:t>
            </a:r>
            <a:endParaRPr sz="1000"/>
          </a:p>
        </p:txBody>
      </p:sp>
      <p:pic>
        <p:nvPicPr>
          <p:cNvPr id="1446300439" name="" title="Illustration of a CC BY-nC-ND 4.0 DEED license"/>
          <p:cNvPicPr>
            <a:picLocks noChangeAspect="1"/>
          </p:cNvPicPr>
          <p:nvPr/>
        </p:nvPicPr>
        <p:blipFill>
          <a:blip r:embed="rId6"/>
          <a:stretch/>
        </p:blipFill>
        <p:spPr bwMode="auto">
          <a:xfrm rot="0" flipH="0" flipV="0">
            <a:off x="8792075" y="5892327"/>
            <a:ext cx="3373199" cy="9432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0837650" name="Title 1"/>
          <p:cNvSpPr>
            <a:spLocks noGrp="1"/>
          </p:cNvSpPr>
          <p:nvPr>
            <p:ph type="title"/>
          </p:nvPr>
        </p:nvSpPr>
        <p:spPr bwMode="auto"/>
        <p:txBody>
          <a:bodyPr/>
          <a:lstStyle/>
          <a:p>
            <a:pPr>
              <a:defRPr/>
            </a:pPr>
            <a:r>
              <a:rPr/>
              <a:t>Learning objectives</a:t>
            </a:r>
            <a:endParaRPr/>
          </a:p>
        </p:txBody>
      </p:sp>
      <p:sp>
        <p:nvSpPr>
          <p:cNvPr id="1655284952"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lang="en-US"/>
              <a:t>After completing this unit you will be able to:</a:t>
            </a:r>
            <a:endParaRPr lang="en-US"/>
          </a:p>
          <a:p>
            <a:pPr>
              <a:defRPr/>
            </a:pPr>
            <a:r>
              <a:rPr lang="en-US"/>
              <a:t>Explain the different typ</a:t>
            </a:r>
            <a:r>
              <a:rPr lang="en-US"/>
              <a:t>es of license</a:t>
            </a:r>
            <a:r>
              <a:rPr lang="en-US"/>
              <a:t>s that can be applied to FAIR research outputs in accordance with regulations, policies and other legal requirements. </a:t>
            </a:r>
            <a:endParaRPr lang="en-US"/>
          </a:p>
          <a:p>
            <a:pPr>
              <a:defRPr/>
            </a:pPr>
            <a:r>
              <a:rPr lang="en-US"/>
              <a:t>A</a:t>
            </a:r>
            <a:r>
              <a:rPr lang="en-US"/>
              <a:t>pply </a:t>
            </a:r>
            <a:r>
              <a:rPr lang="en-US"/>
              <a:t>(</a:t>
            </a:r>
            <a:r>
              <a:rPr lang="en-US"/>
              <a:t>multiple</a:t>
            </a:r>
            <a:r>
              <a:rPr lang="en-US"/>
              <a:t>)</a:t>
            </a:r>
            <a:r>
              <a:rPr lang="en-US"/>
              <a:t> licenses </a:t>
            </a:r>
            <a:r>
              <a:rPr lang="en-US"/>
              <a:t>appropriately during the development and publication of a research output</a:t>
            </a:r>
            <a:endParaRPr lang="en-US"/>
          </a:p>
          <a:p>
            <a:pPr>
              <a:defRPr/>
            </a:pPr>
            <a:r>
              <a:rPr lang="en-US"/>
              <a:t>Argue for the choice</a:t>
            </a:r>
            <a:r>
              <a:rPr lang="en-US"/>
              <a:t> of one or more appropriate licens</a:t>
            </a:r>
            <a:r>
              <a:rPr lang="en-US"/>
              <a:t>e</a:t>
            </a:r>
            <a:r>
              <a:rPr lang="en-US"/>
              <a:t>s</a:t>
            </a:r>
            <a:r>
              <a:rPr lang="en-US"/>
              <a:t> to research output and identify the importance of creating</a:t>
            </a:r>
            <a:r>
              <a:rPr lang="en-US"/>
              <a:t> machine-readable rights statements and apply</a:t>
            </a:r>
            <a:r>
              <a:rPr lang="en-US"/>
              <a:t>ing the statement</a:t>
            </a:r>
            <a:r>
              <a:rPr lang="en-US"/>
              <a:t> to a data package</a:t>
            </a:r>
            <a:r>
              <a:rPr lang="en-US">
                <a:solidFill>
                  <a:srgbClr val="000000"/>
                </a:solidFill>
                <a:latin typeface="Arial"/>
                <a:cs typeface="Arial"/>
              </a:rPr>
              <a:t> </a:t>
            </a:r>
            <a:endParaRPr lang="en-US">
              <a:solidFill>
                <a:srgbClr val="000000"/>
              </a:solidFill>
              <a:latin typeface="Arial"/>
              <a:cs typeface="Arial"/>
            </a:endParaRPr>
          </a:p>
          <a:p>
            <a:pPr>
              <a:defRPr/>
            </a:pPr>
            <a:r>
              <a:rPr lang="en-US">
                <a:solidFill>
                  <a:srgbClr val="000000"/>
                </a:solidFill>
                <a:latin typeface="Calibri"/>
                <a:ea typeface="Calibri"/>
                <a:cs typeface="Calibri"/>
              </a:rPr>
              <a:t>Engage in the research pr</a:t>
            </a:r>
            <a:r>
              <a:rPr lang="en-US">
                <a:solidFill>
                  <a:srgbClr val="000000"/>
                </a:solidFill>
                <a:latin typeface="Calibri"/>
                <a:ea typeface="Calibri"/>
                <a:cs typeface="Calibri"/>
              </a:rPr>
              <a:t>ocess and </a:t>
            </a:r>
            <a:r>
              <a:rPr lang="en-US">
                <a:solidFill>
                  <a:srgbClr val="000000"/>
                </a:solidFill>
                <a:latin typeface="Calibri"/>
                <a:ea typeface="Calibri"/>
                <a:cs typeface="Calibri"/>
              </a:rPr>
              <a:t>influence the research process to accommodate for FAIR data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08393718" name="Title 1"/>
          <p:cNvSpPr>
            <a:spLocks noGrp="1"/>
          </p:cNvSpPr>
          <p:nvPr>
            <p:ph type="title"/>
          </p:nvPr>
        </p:nvSpPr>
        <p:spPr bwMode="auto"/>
        <p:txBody>
          <a:bodyPr/>
          <a:lstStyle/>
          <a:p>
            <a:pPr>
              <a:defRPr/>
            </a:pPr>
            <a:r>
              <a:rPr/>
              <a:t>Assessment of ...</a:t>
            </a:r>
            <a:br>
              <a:rPr/>
            </a:br>
            <a:r>
              <a:rPr/>
              <a:t>Copyright/license infringement #2</a:t>
            </a:r>
            <a:endParaRPr/>
          </a:p>
        </p:txBody>
      </p:sp>
      <p:sp>
        <p:nvSpPr>
          <p:cNvPr id="46279733" name="Content Placeholder 2"/>
          <p:cNvSpPr>
            <a:spLocks noGrp="1"/>
          </p:cNvSpPr>
          <p:nvPr>
            <p:ph idx="1"/>
          </p:nvPr>
        </p:nvSpPr>
        <p:spPr bwMode="auto">
          <a:xfrm flipH="0" flipV="0">
            <a:off x="838197" y="1825623"/>
            <a:ext cx="10515600" cy="2003422"/>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Some data is protected by copyright and, therefore, you cannot share or license it.</a:t>
            </a:r>
            <a:endParaRPr/>
          </a:p>
          <a:p>
            <a:pPr>
              <a:defRPr/>
            </a:pPr>
            <a:r>
              <a:rPr/>
              <a:t>Some data is shared under a restrictive license that prevents most forms of reuse and sharing.</a:t>
            </a:r>
            <a:endParaRPr/>
          </a:p>
        </p:txBody>
      </p:sp>
      <p:sp>
        <p:nvSpPr>
          <p:cNvPr id="61733667" name="Content Placeholder 2"/>
          <p:cNvSpPr>
            <a:spLocks noGrp="1"/>
          </p:cNvSpPr>
          <p:nvPr/>
        </p:nvSpPr>
        <p:spPr bwMode="auto">
          <a:xfrm flipH="0" flipV="0">
            <a:off x="838197" y="3667835"/>
            <a:ext cx="10515600" cy="2475138"/>
          </a:xfrm>
        </p:spPr>
        <p:txBody>
          <a:bodyPr vertOverflow="overflow" horzOverflow="overflow" vert="horz" wrap="square" lIns="91440" tIns="45720" rIns="91440" bIns="45720" numCol="1" spcCol="0" rtlCol="0" fromWordArt="0" anchor="t" anchorCtr="0" forceAA="0" upright="0" compatLnSpc="0">
            <a:normAutofit fontScale="75000" lnSpcReduction="5000"/>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indent="0">
              <a:buFont typeface="Arial"/>
              <a:buNone/>
              <a:defRPr/>
            </a:pPr>
            <a:r>
              <a:rPr lang="en-US" sz="2800" b="0" i="1" u="none" strike="noStrike" cap="none" spc="0">
                <a:solidFill>
                  <a:schemeClr val="tx1"/>
                </a:solidFill>
                <a:latin typeface="Arial"/>
                <a:ea typeface="Arial"/>
                <a:cs typeface="Arial"/>
              </a:rPr>
              <a:t>Possible mitigation strategies for sharing and applying a license</a:t>
            </a:r>
            <a:endParaRPr sz="2800" b="0" i="1" u="none" strike="noStrike" cap="none" spc="0">
              <a:solidFill>
                <a:schemeClr val="tx1"/>
              </a:solidFill>
              <a:latin typeface="Times New Roman"/>
              <a:cs typeface="Times New Roman"/>
            </a:endParaRPr>
          </a:p>
          <a:p>
            <a:pPr>
              <a:defRPr/>
            </a:pPr>
            <a:r>
              <a:rPr/>
              <a:t>Agree on and assign an open license attributing the creators of the data</a:t>
            </a:r>
            <a:endParaRPr/>
          </a:p>
          <a:p>
            <a:pPr>
              <a:defRPr/>
            </a:pPr>
            <a:r>
              <a:rPr/>
              <a:t>If you have the rights to do so, divide the dataset into smaller subsets that can be shared and licensed</a:t>
            </a:r>
            <a:endParaRPr/>
          </a:p>
          <a:p>
            <a:pPr>
              <a:defRPr/>
            </a:pPr>
            <a:r>
              <a:rPr/>
              <a:t>Utilize license stacking to combine licenses (especially relevant for code)</a:t>
            </a:r>
            <a:endParaRPr/>
          </a:p>
          <a:p>
            <a:pPr>
              <a:defRPr/>
            </a:pPr>
            <a:r>
              <a:rPr lang="it-IT" sz="2800" b="0" i="0" u="none" strike="noStrike" cap="none" spc="0">
                <a:solidFill>
                  <a:srgbClr val="000000"/>
                </a:solidFill>
                <a:latin typeface="Calibri"/>
                <a:ea typeface="Arial"/>
                <a:cs typeface="Arial"/>
              </a:rPr>
              <a:t>If you cannot share the data, share the detailed protocol of how you created your dataset (search strings, variables, etc.) and share and license the protocol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2777195" name=""/>
          <p:cNvSpPr/>
          <p:nvPr/>
        </p:nvSpPr>
        <p:spPr bwMode="auto">
          <a:xfrm flipH="0" flipV="0">
            <a:off x="721046" y="2569534"/>
            <a:ext cx="11186336" cy="23369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sp>
      <p:sp>
        <p:nvSpPr>
          <p:cNvPr id="1989342461" name="Title 1"/>
          <p:cNvSpPr>
            <a:spLocks noGrp="1"/>
          </p:cNvSpPr>
          <p:nvPr>
            <p:ph type="title"/>
          </p:nvPr>
        </p:nvSpPr>
        <p:spPr bwMode="auto"/>
        <p:txBody>
          <a:bodyPr/>
          <a:lstStyle/>
          <a:p>
            <a:pPr>
              <a:defRPr/>
            </a:pPr>
            <a:r>
              <a:rPr/>
              <a:t>Assessment of ...</a:t>
            </a:r>
            <a:br>
              <a:rPr/>
            </a:br>
            <a:r>
              <a:rPr/>
              <a:t>Dual use</a:t>
            </a:r>
            <a:r>
              <a:rPr/>
              <a:t> #1</a:t>
            </a:r>
            <a:endParaRPr>
              <a:latin typeface="Calibri"/>
              <a:cs typeface="Calibri"/>
            </a:endParaRPr>
          </a:p>
        </p:txBody>
      </p:sp>
      <p:sp>
        <p:nvSpPr>
          <p:cNvPr id="659314514" name="Content Placeholder 2"/>
          <p:cNvSpPr>
            <a:spLocks noGrp="1"/>
          </p:cNvSpPr>
          <p:nvPr>
            <p:ph idx="1"/>
          </p:nvPr>
        </p:nvSpPr>
        <p:spPr bwMode="auto">
          <a:xfrm flipH="0" flipV="0">
            <a:off x="838197" y="1762713"/>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sp>
        <p:nvSpPr>
          <p:cNvPr id="1403773799" name=""/>
          <p:cNvSpPr txBox="1"/>
          <p:nvPr/>
        </p:nvSpPr>
        <p:spPr bwMode="auto">
          <a:xfrm flipH="0" flipV="0">
            <a:off x="821543" y="5366658"/>
            <a:ext cx="10955091"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t>Source: </a:t>
            </a:r>
            <a:r>
              <a:rPr lang="it-IT" sz="1200" b="0" i="0" u="sng" strike="noStrike" cap="none" spc="0">
                <a:solidFill>
                  <a:schemeClr val="tx1"/>
                </a:solidFill>
                <a:latin typeface="Calibri"/>
                <a:ea typeface="Calibri"/>
                <a:cs typeface="Calibri"/>
                <a:hlinkClick r:id="rId3" tooltip="https://eur-lex.europa.eu/legal-content/EN/TXT/PDF/?uri=CELEX:32021H1700"/>
              </a:rPr>
              <a:t>COMMISSION RECOMMENDATION (EU) 2021/1700 </a:t>
            </a:r>
            <a:r>
              <a:rPr lang="it-IT" sz="1200" b="0" i="0" u="sng" strike="noStrike" cap="none" spc="0">
                <a:solidFill>
                  <a:schemeClr val="tx1"/>
                </a:solidFill>
                <a:latin typeface="Calibri"/>
                <a:ea typeface="Calibri"/>
                <a:cs typeface="Calibri"/>
                <a:hlinkClick r:id="rId3" tooltip="https://eur-lex.europa.eu/legal-content/EN/TXT/PDF/?uri=CELEX:32021H1700"/>
              </a:rPr>
              <a:t>of 15 September 2021 </a:t>
            </a:r>
            <a:r>
              <a:rPr lang="it-IT" sz="1200" b="0" i="0" u="sng" strike="noStrike" cap="none" spc="0">
                <a:solidFill>
                  <a:schemeClr val="tx1"/>
                </a:solidFill>
                <a:latin typeface="Calibri"/>
                <a:ea typeface="Calibri"/>
                <a:cs typeface="Calibri"/>
                <a:hlinkClick r:id="rId3" tooltip="https://eur-lex.europa.eu/legal-content/EN/TXT/PDF/?uri=CELEX:32021H1700"/>
              </a:rPr>
              <a:t>on internal compliance programmes for controls of research involving dual-use items</a:t>
            </a:r>
            <a:endParaRPr lang="it-IT" sz="1200" b="0" i="0" u="none" strike="noStrike" cap="none" spc="0">
              <a:solidFill>
                <a:schemeClr val="tx1"/>
              </a:solidFill>
              <a:latin typeface="Calibri"/>
              <a:cs typeface="Calibri"/>
            </a:endParaRPr>
          </a:p>
        </p:txBody>
      </p:sp>
      <p:sp>
        <p:nvSpPr>
          <p:cNvPr id="2127341511" name=""/>
          <p:cNvSpPr/>
          <p:nvPr/>
        </p:nvSpPr>
        <p:spPr bwMode="auto">
          <a:xfrm flipH="0" flipV="0">
            <a:off x="838197" y="2636694"/>
            <a:ext cx="10940234" cy="2286359"/>
          </a:xfrm>
          <a:prstGeom prst="rect">
            <a:avLst/>
          </a:prstGeom>
          <a:solidFill>
            <a:schemeClr val="bg1">
              <a:lumMod val="95000"/>
            </a:schemeClr>
          </a:solidFill>
          <a:ln w="12699">
            <a:solidFill>
              <a:schemeClr val="accent1">
                <a:lumMod val="50196"/>
              </a:schemeClr>
            </a:solidFill>
            <a:prstDash val="solid"/>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Calibri"/>
                <a:ea typeface="Calibri"/>
                <a:cs typeface="Calibri"/>
              </a:rPr>
              <a:t>The following topics are examples of research that could trigger dual-use export controls: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changing the host spectrum of Lumpy skin disease virus to include human reservoirs;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multispectral imaging camera sensors for data collection of crops;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laser-based next-generation uranium enrichment technology as a potential alternative for the industrial enrichment that involves gaseous uranium in centrifuges;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3D printing of energetic materials;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prototype drone with spraying system for combatting Eastern equine encephalitis virus; and </a:t>
            </a:r>
            <a:endParaRPr sz="1800" b="0" i="0" u="none">
              <a:solidFill>
                <a:srgbClr val="000000"/>
              </a:solidFill>
              <a:latin typeface="Calibri"/>
              <a:cs typeface="Calibri"/>
            </a:endParaRPr>
          </a:p>
          <a:p>
            <a:pPr>
              <a:defRPr/>
            </a:pPr>
            <a:r>
              <a:rPr sz="1800" b="0" i="0" u="none">
                <a:solidFill>
                  <a:srgbClr val="000000"/>
                </a:solidFill>
                <a:latin typeface="Calibri"/>
                <a:ea typeface="Calibri"/>
                <a:cs typeface="Calibri"/>
              </a:rPr>
              <a:t>— autonomous scientific underwater vessel that collects data automatically in deep sea regions</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8614507" name="Title 1"/>
          <p:cNvSpPr>
            <a:spLocks noGrp="1"/>
          </p:cNvSpPr>
          <p:nvPr>
            <p:ph type="title"/>
          </p:nvPr>
        </p:nvSpPr>
        <p:spPr bwMode="auto"/>
        <p:txBody>
          <a:bodyPr/>
          <a:lstStyle/>
          <a:p>
            <a:pPr>
              <a:defRPr/>
            </a:pPr>
            <a:r>
              <a:rPr/>
              <a:t>Assessment of ...</a:t>
            </a:r>
            <a:br>
              <a:rPr/>
            </a:br>
            <a:r>
              <a:rPr/>
              <a:t>Dual use #2</a:t>
            </a:r>
            <a:endParaRPr/>
          </a:p>
        </p:txBody>
      </p:sp>
      <p:sp>
        <p:nvSpPr>
          <p:cNvPr id="1715183653" name="Content Placeholder 2"/>
          <p:cNvSpPr>
            <a:spLocks noGrp="1"/>
          </p:cNvSpPr>
          <p:nvPr>
            <p:ph idx="1"/>
          </p:nvPr>
        </p:nvSpPr>
        <p:spPr bwMode="auto">
          <a:xfrm flipH="0" flipV="0">
            <a:off x="715508" y="1805484"/>
            <a:ext cx="10515600" cy="267363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2600"/>
              <a:t>Especially around sharing and licensing code and/or software:</a:t>
            </a:r>
            <a:endParaRPr sz="2600"/>
          </a:p>
          <a:p>
            <a:pPr marL="0" indent="0" algn="l">
              <a:buFont typeface="Arial"/>
              <a:buNone/>
              <a:defRPr/>
            </a:pPr>
            <a:r>
              <a:rPr sz="2400"/>
              <a:t>“</a:t>
            </a:r>
            <a:r>
              <a:rPr lang="en-US" sz="2400" b="0" i="0" u="none" strike="noStrike" cap="none" spc="0">
                <a:solidFill>
                  <a:schemeClr val="tx1"/>
                </a:solidFill>
                <a:latin typeface="Arial"/>
                <a:ea typeface="Arial"/>
                <a:cs typeface="Arial"/>
              </a:rPr>
              <a:t>Research organisations are often concerned about the public perception of research with military potential. ‘Dual-use’ in the context of research is often considered in a broad sense: what are the (un)desired civil and military applications of research, or what is potential misuse of research for unethical purposes.</a:t>
            </a:r>
            <a:r>
              <a:rPr sz="2400"/>
              <a:t>”</a:t>
            </a:r>
            <a:br>
              <a:rPr/>
            </a:br>
            <a:r>
              <a:rPr sz="1400"/>
              <a:t>S</a:t>
            </a:r>
            <a:r>
              <a:rPr lang="it-IT" sz="1400" b="0" i="0" u="none" strike="noStrike" cap="none" spc="0">
                <a:solidFill>
                  <a:schemeClr val="tx1"/>
                </a:solidFill>
                <a:latin typeface="Calibri"/>
                <a:ea typeface="Arial"/>
                <a:cs typeface="Arial"/>
              </a:rPr>
              <a:t>ource: </a:t>
            </a:r>
            <a:r>
              <a:rPr lang="it-IT" sz="1400" b="0" i="0" u="sng" strike="noStrike" cap="none" spc="0">
                <a:solidFill>
                  <a:schemeClr val="tx1"/>
                </a:solidFill>
                <a:latin typeface="Calibri"/>
                <a:ea typeface="Calibri"/>
                <a:cs typeface="Calibri"/>
                <a:hlinkClick r:id="rId3" tooltip="https://eur-lex.europa.eu/legal-content/EN/TXT/PDF/?uri=CELEX:32021H1700"/>
              </a:rPr>
              <a:t>COMMISSION RECOMMENDATION (EU) 2021/1700 </a:t>
            </a:r>
            <a:r>
              <a:rPr lang="it-IT" sz="1400" b="0" i="0" u="sng" strike="noStrike" cap="none" spc="0">
                <a:solidFill>
                  <a:schemeClr val="tx1"/>
                </a:solidFill>
                <a:latin typeface="Calibri"/>
                <a:ea typeface="Calibri"/>
                <a:cs typeface="Calibri"/>
                <a:hlinkClick r:id="rId3" tooltip="https://eur-lex.europa.eu/legal-content/EN/TXT/PDF/?uri=CELEX:32021H1700"/>
              </a:rPr>
              <a:t>of 15 September 2021 </a:t>
            </a:r>
            <a:endParaRPr/>
          </a:p>
        </p:txBody>
      </p:sp>
      <p:sp>
        <p:nvSpPr>
          <p:cNvPr id="1409870808" name="Content Placeholder 2"/>
          <p:cNvSpPr>
            <a:spLocks noGrp="1"/>
          </p:cNvSpPr>
          <p:nvPr/>
        </p:nvSpPr>
        <p:spPr bwMode="auto">
          <a:xfrm flipH="0" flipV="0">
            <a:off x="715508" y="4479117"/>
            <a:ext cx="10515600" cy="1577076"/>
          </a:xfr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8"/>
              </a:spcBef>
              <a:buFont typeface="Arial"/>
              <a:buChar char="•"/>
              <a:defRPr sz="2800">
                <a:solidFill>
                  <a:schemeClr val="tx1"/>
                </a:solidFill>
                <a:latin typeface="+mn-lt"/>
                <a:ea typeface="+mn-ea"/>
                <a:cs typeface="+mn-cs"/>
              </a:defRPr>
            </a:lvl1pPr>
            <a:lvl2pPr marL="685800" indent="-228600" algn="l" defTabSz="914400">
              <a:lnSpc>
                <a:spcPct val="90000"/>
              </a:lnSpc>
              <a:spcBef>
                <a:spcPts val="498"/>
              </a:spcBef>
              <a:buFont typeface="Arial"/>
              <a:buChar char="•"/>
              <a:defRPr sz="2400">
                <a:solidFill>
                  <a:schemeClr val="tx1"/>
                </a:solidFill>
                <a:latin typeface="+mn-lt"/>
                <a:ea typeface="+mn-ea"/>
                <a:cs typeface="+mn-cs"/>
              </a:defRPr>
            </a:lvl2pPr>
            <a:lvl3pPr marL="1143000" indent="-228600" algn="l" defTabSz="914400">
              <a:lnSpc>
                <a:spcPct val="90000"/>
              </a:lnSpc>
              <a:spcBef>
                <a:spcPts val="498"/>
              </a:spcBef>
              <a:buFont typeface="Arial"/>
              <a:buChar char="•"/>
              <a:defRPr sz="2000">
                <a:solidFill>
                  <a:schemeClr val="tx1"/>
                </a:solidFill>
                <a:latin typeface="+mn-lt"/>
                <a:ea typeface="+mn-ea"/>
                <a:cs typeface="+mn-cs"/>
              </a:defRPr>
            </a:lvl3pPr>
            <a:lvl4pPr marL="1600200" indent="-228600" algn="l" defTabSz="914400">
              <a:lnSpc>
                <a:spcPct val="90000"/>
              </a:lnSpc>
              <a:spcBef>
                <a:spcPts val="498"/>
              </a:spcBef>
              <a:buFont typeface="Arial"/>
              <a:buChar char="•"/>
              <a:defRPr sz="1800">
                <a:solidFill>
                  <a:schemeClr val="tx1"/>
                </a:solidFill>
                <a:latin typeface="+mn-lt"/>
                <a:ea typeface="+mn-ea"/>
                <a:cs typeface="+mn-cs"/>
              </a:defRPr>
            </a:lvl4pPr>
            <a:lvl5pPr marL="2057400" indent="-228600" algn="l" defTabSz="914400">
              <a:lnSpc>
                <a:spcPct val="90000"/>
              </a:lnSpc>
              <a:spcBef>
                <a:spcPts val="498"/>
              </a:spcBef>
              <a:buFont typeface="Arial"/>
              <a:buChar char="•"/>
              <a:defRPr sz="1800">
                <a:solidFill>
                  <a:schemeClr val="tx1"/>
                </a:solidFill>
                <a:latin typeface="+mn-lt"/>
                <a:ea typeface="+mn-ea"/>
                <a:cs typeface="+mn-cs"/>
              </a:defRPr>
            </a:lvl5pPr>
            <a:lvl6pPr marL="2514598" indent="-228600" algn="l" defTabSz="914400">
              <a:lnSpc>
                <a:spcPct val="90000"/>
              </a:lnSpc>
              <a:spcBef>
                <a:spcPts val="498"/>
              </a:spcBef>
              <a:buFont typeface="Arial"/>
              <a:buChar char="•"/>
              <a:defRPr sz="1800">
                <a:solidFill>
                  <a:schemeClr val="tx1"/>
                </a:solidFill>
                <a:latin typeface="+mn-lt"/>
                <a:ea typeface="+mn-ea"/>
                <a:cs typeface="+mn-cs"/>
              </a:defRPr>
            </a:lvl6pPr>
            <a:lvl7pPr marL="2971800" indent="-228600" algn="l" defTabSz="914400">
              <a:lnSpc>
                <a:spcPct val="90000"/>
              </a:lnSpc>
              <a:spcBef>
                <a:spcPts val="498"/>
              </a:spcBef>
              <a:buFont typeface="Arial"/>
              <a:buChar char="•"/>
              <a:defRPr sz="1800">
                <a:solidFill>
                  <a:schemeClr val="tx1"/>
                </a:solidFill>
                <a:latin typeface="+mn-lt"/>
                <a:ea typeface="+mn-ea"/>
                <a:cs typeface="+mn-cs"/>
              </a:defRPr>
            </a:lvl7pPr>
            <a:lvl8pPr marL="3429000" indent="-228600" algn="l" defTabSz="914400">
              <a:lnSpc>
                <a:spcPct val="90000"/>
              </a:lnSpc>
              <a:spcBef>
                <a:spcPts val="498"/>
              </a:spcBef>
              <a:buFont typeface="Arial"/>
              <a:buChar char="•"/>
              <a:defRPr sz="1800">
                <a:solidFill>
                  <a:schemeClr val="tx1"/>
                </a:solidFill>
                <a:latin typeface="+mn-lt"/>
                <a:ea typeface="+mn-ea"/>
                <a:cs typeface="+mn-cs"/>
              </a:defRPr>
            </a:lvl8pPr>
            <a:lvl9pPr marL="3886200" indent="-228600" algn="l" defTabSz="914400">
              <a:lnSpc>
                <a:spcPct val="90000"/>
              </a:lnSpc>
              <a:spcBef>
                <a:spcPts val="498"/>
              </a:spcBef>
              <a:buFont typeface="Arial"/>
              <a:buChar char="•"/>
              <a:defRPr sz="1800">
                <a:solidFill>
                  <a:schemeClr val="tx1"/>
                </a:solidFill>
                <a:latin typeface="+mn-lt"/>
                <a:ea typeface="+mn-ea"/>
                <a:cs typeface="+mn-cs"/>
              </a:defRPr>
            </a:lvl9pPr>
          </a:lstStyle>
          <a:p>
            <a:pPr marL="0" marR="0" indent="0" algn="l">
              <a:lnSpc>
                <a:spcPct val="85000"/>
              </a:lnSpc>
              <a:spcBef>
                <a:spcPts val="997"/>
              </a:spcBef>
              <a:spcAft>
                <a:spcPts val="0"/>
              </a:spcAft>
              <a:buFont typeface="Arial"/>
              <a:buNone/>
              <a:defRPr/>
            </a:pPr>
            <a:r>
              <a:rPr sz="2800" b="0" i="1" u="none" strike="noStrike" cap="none" spc="0">
                <a:solidFill>
                  <a:schemeClr val="tx1"/>
                </a:solidFill>
                <a:latin typeface="Arial"/>
                <a:ea typeface="Arial"/>
                <a:cs typeface="Arial"/>
              </a:rPr>
              <a:t>Possible mitigation strategies for sharing and applying a license</a:t>
            </a:r>
            <a:endParaRPr/>
          </a:p>
          <a:p>
            <a:pPr>
              <a:defRPr/>
            </a:pPr>
            <a:r>
              <a:rPr/>
              <a:t>Seek advice in your organization, especially if you work in areas characterized by dual use</a:t>
            </a:r>
            <a:endParaRPr/>
          </a:p>
        </p:txBody>
      </p:sp>
      <p:sp>
        <p:nvSpPr>
          <p:cNvPr id="1993782219" name=""/>
          <p:cNvSpPr txBox="1"/>
          <p:nvPr/>
        </p:nvSpPr>
        <p:spPr bwMode="auto">
          <a:xfrm flipH="0" flipV="0">
            <a:off x="151598" y="6455862"/>
            <a:ext cx="9937429"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52030121" name="Title 1"/>
          <p:cNvSpPr>
            <a:spLocks noGrp="1"/>
          </p:cNvSpPr>
          <p:nvPr>
            <p:ph type="title"/>
          </p:nvPr>
        </p:nvSpPr>
        <p:spPr bwMode="auto">
          <a:xfrm flipH="0" flipV="0">
            <a:off x="227118" y="124687"/>
            <a:ext cx="6644774" cy="1325562"/>
          </a:xfrm>
        </p:spPr>
        <p:txBody>
          <a:bodyPr/>
          <a:lstStyle/>
          <a:p>
            <a:pPr>
              <a:defRPr/>
            </a:pPr>
            <a:r>
              <a:rPr/>
              <a:t>Assessment of ...</a:t>
            </a:r>
            <a:br>
              <a:rPr/>
            </a:br>
            <a:r>
              <a:rPr/>
              <a:t>Right to assign a license</a:t>
            </a:r>
            <a:endParaRPr/>
          </a:p>
        </p:txBody>
      </p:sp>
      <p:sp>
        <p:nvSpPr>
          <p:cNvPr id="290954138" name="Content Placeholder 2"/>
          <p:cNvSpPr>
            <a:spLocks noGrp="1"/>
          </p:cNvSpPr>
          <p:nvPr>
            <p:ph idx="1"/>
          </p:nvPr>
        </p:nvSpPr>
        <p:spPr bwMode="auto">
          <a:xfrm flipH="0" flipV="0">
            <a:off x="283342" y="1337324"/>
            <a:ext cx="10515600" cy="2174872"/>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grpSp>
        <p:nvGrpSpPr>
          <p:cNvPr id="901754447" name=""/>
          <p:cNvGrpSpPr/>
          <p:nvPr/>
        </p:nvGrpSpPr>
        <p:grpSpPr bwMode="auto">
          <a:xfrm>
            <a:off x="106899" y="2593372"/>
            <a:ext cx="11665391" cy="2686043"/>
            <a:chOff x="0" y="0"/>
            <a:chExt cx="11665391" cy="2686043"/>
          </a:xfrm>
        </p:grpSpPr>
        <p:sp>
          <p:nvSpPr>
            <p:cNvPr id="360504765" name=""/>
            <p:cNvSpPr txBox="1"/>
            <p:nvPr/>
          </p:nvSpPr>
          <p:spPr bwMode="auto">
            <a:xfrm flipH="0" flipV="0">
              <a:off x="0" y="2411364"/>
              <a:ext cx="4960588"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200"/>
                <a:t>Source: </a:t>
              </a:r>
              <a:r>
                <a:rPr sz="1200" u="sng">
                  <a:hlinkClick r:id="rId3" tooltip="https://www.bristol.ac.uk/hr/terms/generalterms.html#a11"/>
                </a:rPr>
                <a:t>University of Bristol regulations</a:t>
              </a:r>
              <a:endParaRPr/>
            </a:p>
          </p:txBody>
        </p:sp>
        <p:sp>
          <p:nvSpPr>
            <p:cNvPr id="1294549611" name=""/>
            <p:cNvSpPr/>
            <p:nvPr/>
          </p:nvSpPr>
          <p:spPr bwMode="auto">
            <a:xfrm flipH="0" flipV="0">
              <a:off x="55484" y="0"/>
              <a:ext cx="11609906" cy="2286359"/>
            </a:xfrm>
            <a:prstGeom prst="rect">
              <a:avLst/>
            </a:prstGeom>
            <a:grpFill/>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1" i="0" u="none">
                  <a:solidFill>
                    <a:srgbClr val="333333"/>
                  </a:solidFill>
                  <a:latin typeface="Arial"/>
                  <a:ea typeface="Arial"/>
                  <a:cs typeface="Arial"/>
                </a:rPr>
                <a:t>11.5</a:t>
              </a:r>
              <a:r>
                <a:rPr sz="1800" b="0" i="0" u="none">
                  <a:solidFill>
                    <a:srgbClr val="333333"/>
                  </a:solidFill>
                  <a:latin typeface="Arial"/>
                  <a:ea typeface="Arial"/>
                  <a:cs typeface="Arial"/>
                </a:rPr>
                <a:t> </a:t>
              </a:r>
              <a:r>
                <a:rPr sz="1800" b="0" i="0" u="none">
                  <a:solidFill>
                    <a:srgbClr val="333333"/>
                  </a:solidFill>
                  <a:latin typeface="Arial"/>
                  <a:ea typeface="Arial"/>
                  <a:cs typeface="Arial"/>
                </a:rPr>
                <a:t>Members of staff shall promptly notify the University of all copyright works (including computer software) and all designs (whether registered or unregistered) made, whether alone or with others, in the course of employment. Under the provisions of the Copyright, Designs and Patents Act 1988 and the Registered Designs Act 1949, as amended, the rights in such works or designs shall normally be the property of the University. In the case of the commercial exploitation of copyright works (including computer software) and designs (whether registered or unregistered) made in the course of employment, members of staff are required to consult with the University in order that appropriate arrangements are agreed. The University may not always seek to benefit from any rights in copyright works and designs which it may have as employer.</a:t>
              </a:r>
              <a:endParaRPr sz="1800"/>
            </a:p>
          </p:txBody>
        </p:sp>
      </p:grpSp>
      <p:pic>
        <p:nvPicPr>
          <p:cNvPr id="1446684278" name=""/>
          <p:cNvPicPr>
            <a:picLocks noChangeAspect="1"/>
          </p:cNvPicPr>
          <p:nvPr/>
        </p:nvPicPr>
        <p:blipFill>
          <a:blip r:embed="rId4"/>
          <a:stretch/>
        </p:blipFill>
        <p:spPr bwMode="auto">
          <a:xfrm flipH="0" flipV="0">
            <a:off x="8649115" y="542539"/>
            <a:ext cx="2204168" cy="1321638"/>
          </a:xfrm>
          <a:prstGeom prst="rect">
            <a:avLst/>
          </a:prstGeom>
        </p:spPr>
      </p:pic>
      <p:sp>
        <p:nvSpPr>
          <p:cNvPr id="1785461715" name=""/>
          <p:cNvSpPr txBox="1"/>
          <p:nvPr/>
        </p:nvSpPr>
        <p:spPr bwMode="auto">
          <a:xfrm flipH="0" flipV="0">
            <a:off x="8789949" y="1967048"/>
            <a:ext cx="1924300"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200"/>
              <a:t>Source: </a:t>
            </a:r>
            <a:r>
              <a:rPr sz="1200" u="sng">
                <a:hlinkClick r:id="rId5" tooltip="https://commons.wikimedia.org/wiki/File:Flag_of_the_United_Kingdom"/>
              </a:rPr>
              <a:t>Wikimedia</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05843336" name="Title 1"/>
          <p:cNvSpPr>
            <a:spLocks noGrp="1"/>
          </p:cNvSpPr>
          <p:nvPr>
            <p:ph type="title"/>
          </p:nvPr>
        </p:nvSpPr>
        <p:spPr bwMode="auto">
          <a:xfrm flipH="0" flipV="0">
            <a:off x="227117" y="124686"/>
            <a:ext cx="6644773" cy="1325561"/>
          </a:xfrm>
        </p:spPr>
        <p:txBody>
          <a:bodyPr/>
          <a:lstStyle/>
          <a:p>
            <a:pPr>
              <a:defRPr/>
            </a:pPr>
            <a:r>
              <a:rPr/>
              <a:t>Assessment of ...</a:t>
            </a:r>
            <a:br>
              <a:rPr/>
            </a:br>
            <a:r>
              <a:rPr/>
              <a:t>Right to assign a license</a:t>
            </a:r>
            <a:endParaRPr/>
          </a:p>
        </p:txBody>
      </p:sp>
      <p:sp>
        <p:nvSpPr>
          <p:cNvPr id="1505534576" name="Content Placeholder 2"/>
          <p:cNvSpPr>
            <a:spLocks noGrp="1"/>
          </p:cNvSpPr>
          <p:nvPr>
            <p:ph idx="1"/>
          </p:nvPr>
        </p:nvSpPr>
        <p:spPr bwMode="auto">
          <a:xfrm flipH="0" flipV="0">
            <a:off x="283341" y="1337323"/>
            <a:ext cx="10515600" cy="2174871"/>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a:t>What does it look like?</a:t>
            </a:r>
            <a:endParaRPr/>
          </a:p>
        </p:txBody>
      </p:sp>
      <p:sp>
        <p:nvSpPr>
          <p:cNvPr id="569725401" name="ZoneTexte 6"/>
          <p:cNvSpPr txBox="1"/>
          <p:nvPr/>
        </p:nvSpPr>
        <p:spPr bwMode="auto">
          <a:xfrm flipH="0" flipV="0">
            <a:off x="5785542" y="4194982"/>
            <a:ext cx="6003372" cy="1737720"/>
          </a:xfrm>
          <a:prstGeom prst="rect">
            <a:avLst/>
          </a:prstGeom>
          <a:noFill/>
        </p:spPr>
        <p:txBody>
          <a:bodyPr wrap="square" rtlCol="0">
            <a:spAutoFit/>
          </a:bodyPr>
          <a:lstStyle/>
          <a:p>
            <a:pPr>
              <a:defRPr/>
            </a:pPr>
            <a:r>
              <a:rPr lang="en-US" sz="1800"/>
              <a:t>"In order to avoid the proliferation of licenses, the Law for a Digital Republic provides for a </a:t>
            </a:r>
            <a:r>
              <a:rPr lang="en-US" sz="1800" u="sng">
                <a:hlinkClick r:id="rId3" tooltip="https://www.data.gouv.fr/en/pages/legal/licences/"/>
              </a:rPr>
              <a:t>list, set by decree</a:t>
            </a:r>
            <a:r>
              <a:rPr lang="en-US" sz="1800"/>
              <a:t>, of licenses that can be used by administrations for the free reuse of their public information, whether data or software source code (</a:t>
            </a:r>
            <a:r>
              <a:rPr lang="en-US" sz="1800" i="1"/>
              <a:t>article D.323-2-1 of the Code des relations entre le public et </a:t>
            </a:r>
            <a:r>
              <a:rPr lang="en-US" sz="1800" i="1"/>
              <a:t>l'administration</a:t>
            </a:r>
            <a:r>
              <a:rPr lang="en-US" sz="1800" i="1"/>
              <a:t> (CRPA)</a:t>
            </a:r>
            <a:r>
              <a:rPr lang="en-US" sz="1800"/>
              <a:t>)."</a:t>
            </a:r>
            <a:endParaRPr lang="fr-FR" sz="1400"/>
          </a:p>
        </p:txBody>
      </p:sp>
      <p:sp>
        <p:nvSpPr>
          <p:cNvPr id="494027735" name="ZoneTexte 8"/>
          <p:cNvSpPr txBox="1"/>
          <p:nvPr/>
        </p:nvSpPr>
        <p:spPr bwMode="auto">
          <a:xfrm>
            <a:off x="5818344" y="3828862"/>
            <a:ext cx="5937933" cy="366119"/>
          </a:xfrm>
          <a:prstGeom prst="rect">
            <a:avLst/>
          </a:prstGeom>
          <a:noFill/>
        </p:spPr>
        <p:txBody>
          <a:bodyPr wrap="none" rtlCol="0">
            <a:spAutoFit/>
          </a:bodyPr>
          <a:lstStyle/>
          <a:p>
            <a:pPr>
              <a:defRPr/>
            </a:pPr>
            <a:r>
              <a:rPr lang="fr-FR" sz="1800">
                <a:solidFill>
                  <a:schemeClr val="accent1">
                    <a:lumMod val="75000"/>
                  </a:schemeClr>
                </a:solidFill>
              </a:rPr>
              <a:t>The « Law for a Digital </a:t>
            </a:r>
            <a:r>
              <a:rPr lang="fr-FR" sz="1800">
                <a:solidFill>
                  <a:schemeClr val="accent1">
                    <a:lumMod val="75000"/>
                  </a:schemeClr>
                </a:solidFill>
              </a:rPr>
              <a:t>Republic</a:t>
            </a:r>
            <a:r>
              <a:rPr lang="fr-FR" sz="1800">
                <a:solidFill>
                  <a:schemeClr val="accent1">
                    <a:lumMod val="75000"/>
                  </a:schemeClr>
                </a:solidFill>
              </a:rPr>
              <a:t> » </a:t>
            </a:r>
            <a:r>
              <a:rPr lang="en-US" sz="1800">
                <a:solidFill>
                  <a:schemeClr val="accent1">
                    <a:lumMod val="75000"/>
                  </a:schemeClr>
                </a:solidFill>
              </a:rPr>
              <a:t>regulates the use of </a:t>
            </a:r>
            <a:r>
              <a:rPr lang="en-US" sz="1800">
                <a:solidFill>
                  <a:schemeClr val="accent1">
                    <a:lumMod val="75000"/>
                  </a:schemeClr>
                </a:solidFill>
              </a:rPr>
              <a:t>licenses</a:t>
            </a:r>
            <a:endParaRPr lang="fr-FR" sz="1800">
              <a:solidFill>
                <a:schemeClr val="accent1">
                  <a:lumMod val="75000"/>
                </a:schemeClr>
              </a:solidFill>
            </a:endParaRPr>
          </a:p>
        </p:txBody>
      </p:sp>
      <p:sp>
        <p:nvSpPr>
          <p:cNvPr id="445665690" name="Rectangle 9"/>
          <p:cNvSpPr/>
          <p:nvPr/>
        </p:nvSpPr>
        <p:spPr bwMode="auto">
          <a:xfrm>
            <a:off x="2509528" y="1850877"/>
            <a:ext cx="9248733" cy="1737720"/>
          </a:xfrm>
          <a:prstGeom prst="rect">
            <a:avLst/>
          </a:prstGeom>
        </p:spPr>
        <p:txBody>
          <a:bodyPr wrap="square">
            <a:spAutoFit/>
          </a:bodyPr>
          <a:lstStyle/>
          <a:p>
            <a:pPr>
              <a:defRPr/>
            </a:pPr>
            <a:r>
              <a:rPr lang="en-US" sz="1800"/>
              <a:t>In France, research data is subject to an “opening by default“ principle. Article L. 533-4 of the Code de la </a:t>
            </a:r>
            <a:r>
              <a:rPr lang="en-US" sz="1800"/>
              <a:t>Recherche</a:t>
            </a:r>
            <a:r>
              <a:rPr lang="en-US" sz="1800"/>
              <a:t>, resulting from article 30 of the “</a:t>
            </a:r>
            <a:r>
              <a:rPr lang="fr-FR" sz="1800"/>
              <a:t>Law for a Digital </a:t>
            </a:r>
            <a:r>
              <a:rPr lang="fr-FR" sz="1800"/>
              <a:t>Republic</a:t>
            </a:r>
            <a:r>
              <a:rPr lang="fr-FR" sz="1800"/>
              <a:t> » </a:t>
            </a:r>
            <a:r>
              <a:rPr lang="en-US" sz="1800"/>
              <a:t>states a principle of free re-use of research data (including for commercial purpose), when such data :</a:t>
            </a:r>
            <a:endParaRPr sz="1800"/>
          </a:p>
          <a:p>
            <a:pPr marL="285750" indent="-285750">
              <a:buFont typeface="Arial"/>
              <a:buChar char="•"/>
              <a:defRPr/>
            </a:pPr>
            <a:r>
              <a:rPr lang="en-US" sz="1800"/>
              <a:t>Originate from research that is more than 50% publicly funded</a:t>
            </a:r>
            <a:endParaRPr sz="1800"/>
          </a:p>
          <a:p>
            <a:pPr marL="285750" indent="-285750">
              <a:buFont typeface="Arial"/>
              <a:buChar char="•"/>
              <a:defRPr/>
            </a:pPr>
            <a:r>
              <a:rPr lang="en-US" sz="1800"/>
              <a:t>Is not protected by a specific right or regulation</a:t>
            </a:r>
            <a:endParaRPr sz="1800"/>
          </a:p>
          <a:p>
            <a:pPr marL="285750" indent="-285750">
              <a:buFont typeface="Arial"/>
              <a:buChar char="•"/>
              <a:defRPr/>
            </a:pPr>
            <a:r>
              <a:rPr lang="en-US" sz="1800"/>
              <a:t>Provided that the data is made public by the research establishment or organization.</a:t>
            </a:r>
            <a:endParaRPr sz="1800"/>
          </a:p>
        </p:txBody>
      </p:sp>
      <p:sp>
        <p:nvSpPr>
          <p:cNvPr id="1012503500" name="ZoneTexte 5"/>
          <p:cNvSpPr txBox="1"/>
          <p:nvPr/>
        </p:nvSpPr>
        <p:spPr bwMode="auto">
          <a:xfrm flipH="0" flipV="0">
            <a:off x="9662464" y="5868636"/>
            <a:ext cx="2205550" cy="366119"/>
          </a:xfrm>
          <a:prstGeom prst="rect">
            <a:avLst/>
          </a:prstGeom>
          <a:noFill/>
        </p:spPr>
        <p:txBody>
          <a:bodyPr wrap="square" rtlCol="0">
            <a:spAutoFit/>
          </a:bodyPr>
          <a:lstStyle/>
          <a:p>
            <a:pPr>
              <a:defRPr/>
            </a:pPr>
            <a:r>
              <a:rPr lang="fr-FR" sz="1800"/>
              <a:t>Source : data.gouv.fr</a:t>
            </a:r>
            <a:endParaRPr sz="2800"/>
          </a:p>
        </p:txBody>
      </p:sp>
      <p:sp>
        <p:nvSpPr>
          <p:cNvPr id="482902822" name="Rectangle à coins arrondis 10"/>
          <p:cNvSpPr/>
          <p:nvPr/>
        </p:nvSpPr>
        <p:spPr bwMode="auto">
          <a:xfrm flipH="0" flipV="0">
            <a:off x="542971" y="3760826"/>
            <a:ext cx="4796730" cy="2243882"/>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fr-FR" sz="1800"/>
              <a:t>As a </a:t>
            </a:r>
            <a:r>
              <a:rPr lang="fr-FR" sz="1800"/>
              <a:t>result</a:t>
            </a:r>
            <a:r>
              <a:rPr lang="fr-FR" sz="1800"/>
              <a:t>, </a:t>
            </a:r>
            <a:r>
              <a:rPr lang="fr-FR" sz="1800"/>
              <a:t>research</a:t>
            </a:r>
            <a:r>
              <a:rPr lang="fr-FR" sz="1800"/>
              <a:t> </a:t>
            </a:r>
            <a:r>
              <a:rPr lang="fr-FR" sz="1800"/>
              <a:t>projects</a:t>
            </a:r>
            <a:r>
              <a:rPr lang="fr-FR" sz="1800"/>
              <a:t> </a:t>
            </a:r>
            <a:r>
              <a:rPr lang="fr-FR" sz="1800"/>
              <a:t>will</a:t>
            </a:r>
            <a:r>
              <a:rPr lang="fr-FR" sz="1800"/>
              <a:t> </a:t>
            </a:r>
            <a:r>
              <a:rPr lang="fr-FR" sz="1800"/>
              <a:t>remain</a:t>
            </a:r>
            <a:r>
              <a:rPr lang="fr-FR" sz="1800"/>
              <a:t> free to </a:t>
            </a:r>
            <a:r>
              <a:rPr lang="fr-FR" sz="1800"/>
              <a:t>choose</a:t>
            </a:r>
            <a:r>
              <a:rPr lang="fr-FR" sz="1800"/>
              <a:t> </a:t>
            </a:r>
            <a:r>
              <a:rPr lang="fr-FR" sz="1800"/>
              <a:t>whether</a:t>
            </a:r>
            <a:r>
              <a:rPr lang="fr-FR" sz="1800"/>
              <a:t> or not to </a:t>
            </a:r>
            <a:r>
              <a:rPr lang="fr-FR" sz="1800"/>
              <a:t>license</a:t>
            </a:r>
            <a:r>
              <a:rPr lang="fr-FR" sz="1800"/>
              <a:t> </a:t>
            </a:r>
            <a:r>
              <a:rPr lang="fr-FR" sz="1800"/>
              <a:t>their</a:t>
            </a:r>
            <a:r>
              <a:rPr lang="fr-FR" sz="1800"/>
              <a:t> </a:t>
            </a:r>
            <a:r>
              <a:rPr lang="fr-FR" sz="1800"/>
              <a:t>research</a:t>
            </a:r>
            <a:r>
              <a:rPr lang="fr-FR" sz="1800"/>
              <a:t> data, </a:t>
            </a:r>
            <a:r>
              <a:rPr lang="fr-FR" sz="1800"/>
              <a:t>without</a:t>
            </a:r>
            <a:r>
              <a:rPr lang="fr-FR" sz="1800"/>
              <a:t> </a:t>
            </a:r>
            <a:r>
              <a:rPr lang="fr-FR" sz="1800"/>
              <a:t>being</a:t>
            </a:r>
            <a:r>
              <a:rPr lang="fr-FR" sz="1800"/>
              <a:t> </a:t>
            </a:r>
            <a:r>
              <a:rPr lang="fr-FR" sz="1800"/>
              <a:t>obliged</a:t>
            </a:r>
            <a:r>
              <a:rPr lang="fr-FR" sz="1800"/>
              <a:t> to do </a:t>
            </a:r>
            <a:r>
              <a:rPr lang="fr-FR" sz="1800"/>
              <a:t>so</a:t>
            </a:r>
            <a:r>
              <a:rPr lang="fr-FR" sz="1800"/>
              <a:t>. </a:t>
            </a:r>
            <a:br>
              <a:rPr lang="fr-FR" sz="1800"/>
            </a:br>
            <a:r>
              <a:rPr lang="en-US" sz="1800" b="1"/>
              <a:t>As </a:t>
            </a:r>
            <a:r>
              <a:rPr lang="en-US" sz="1800" b="1"/>
              <a:t>a matter of best practice, however, it would still be useful to continue using re-use licenses, as they clearly inform re-users of the extent of their rights and obligations.</a:t>
            </a:r>
            <a:endParaRPr lang="fr-FR" sz="1200" b="1"/>
          </a:p>
        </p:txBody>
      </p:sp>
      <p:pic>
        <p:nvPicPr>
          <p:cNvPr id="972746770" name=""/>
          <p:cNvPicPr>
            <a:picLocks noChangeAspect="1"/>
          </p:cNvPicPr>
          <p:nvPr/>
        </p:nvPicPr>
        <p:blipFill>
          <a:blip r:embed="rId4"/>
          <a:stretch/>
        </p:blipFill>
        <p:spPr bwMode="auto">
          <a:xfrm flipH="0" flipV="0">
            <a:off x="701721" y="2200149"/>
            <a:ext cx="1260124" cy="840739"/>
          </a:xfrm>
          <a:prstGeom prst="rect">
            <a:avLst/>
          </a:prstGeom>
        </p:spPr>
      </p:pic>
      <p:sp>
        <p:nvSpPr>
          <p:cNvPr id="1887766122" name=""/>
          <p:cNvSpPr txBox="1"/>
          <p:nvPr/>
        </p:nvSpPr>
        <p:spPr bwMode="auto">
          <a:xfrm flipH="0" flipV="0">
            <a:off x="634311" y="3154320"/>
            <a:ext cx="1394943"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200"/>
              <a:t>Source: </a:t>
            </a:r>
            <a:r>
              <a:rPr sz="1200" u="sng">
                <a:hlinkClick r:id="rId5" tooltip="https://commons.wikimedia.org/wiki/File:Flag_of_France"/>
              </a:rPr>
              <a:t>Wikimedia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81775618" name="Title 1"/>
          <p:cNvSpPr>
            <a:spLocks noGrp="1"/>
          </p:cNvSpPr>
          <p:nvPr>
            <p:ph type="title"/>
          </p:nvPr>
        </p:nvSpPr>
        <p:spPr bwMode="auto"/>
        <p:txBody>
          <a:bodyPr/>
          <a:lstStyle/>
          <a:p>
            <a:pPr>
              <a:defRPr/>
            </a:pPr>
            <a:r>
              <a:rPr/>
              <a:t>Assessment of ...</a:t>
            </a:r>
            <a:br>
              <a:rPr/>
            </a:br>
            <a:r>
              <a:rPr/>
              <a:t>Right to assign a license</a:t>
            </a:r>
            <a:endParaRPr/>
          </a:p>
        </p:txBody>
      </p:sp>
      <p:sp>
        <p:nvSpPr>
          <p:cNvPr id="74627668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a:t>Sometimes there are local or national rules and regulations that govern your ability to share and license data and/or code. </a:t>
            </a:r>
            <a:endParaRPr/>
          </a:p>
          <a:p>
            <a:pPr>
              <a:defRPr/>
            </a:pPr>
            <a:r>
              <a:rPr/>
              <a:t>Code and software </a:t>
            </a:r>
            <a:r>
              <a:rPr lang="it-IT" sz="2800" b="0" i="0" u="none" strike="noStrike" cap="none" spc="0">
                <a:solidFill>
                  <a:schemeClr val="tx1"/>
                </a:solidFill>
                <a:latin typeface="Calibri"/>
                <a:ea typeface="Arial"/>
                <a:cs typeface="Arial"/>
              </a:rPr>
              <a:t>often underlie </a:t>
            </a:r>
            <a:r>
              <a:rPr/>
              <a:t>different regulations than data.</a:t>
            </a:r>
            <a:endParaRPr/>
          </a:p>
          <a:p>
            <a:pPr>
              <a:defRPr/>
            </a:pPr>
            <a:endParaRPr/>
          </a:p>
          <a:p>
            <a:pPr marL="0" marR="0" indent="0" algn="l">
              <a:lnSpc>
                <a:spcPct val="85000"/>
              </a:lnSpc>
              <a:spcBef>
                <a:spcPts val="997"/>
              </a:spcBef>
              <a:spcAft>
                <a:spcPts val="0"/>
              </a:spcAft>
              <a:buFont typeface="Arial"/>
              <a:buNone/>
              <a:defRPr/>
            </a:pPr>
            <a:r>
              <a:rPr lang="it-IT" sz="2800" b="0" i="1" u="none" strike="noStrike" cap="none" spc="0">
                <a:solidFill>
                  <a:schemeClr val="tx1"/>
                </a:solidFill>
                <a:latin typeface="Arial"/>
                <a:ea typeface="Arial"/>
                <a:cs typeface="Arial"/>
              </a:rPr>
              <a:t>Possible mitigation strategies for sharing and applying a license</a:t>
            </a:r>
            <a:endParaRPr sz="2800"/>
          </a:p>
          <a:p>
            <a:pPr>
              <a:defRPr/>
            </a:pPr>
            <a:r>
              <a:rPr/>
              <a:t>Investigate local or national regulations regarding data sharing and licensing of data and/or code</a:t>
            </a:r>
            <a:endParaRPr/>
          </a:p>
          <a:p>
            <a:pPr>
              <a:defRPr/>
            </a:pPr>
            <a:r>
              <a:rPr/>
              <a:t>Seek any permission or initiate </a:t>
            </a:r>
            <a:r>
              <a:rPr lang="it-IT" sz="2800" b="0" i="0" u="none" strike="noStrike" cap="none" spc="0">
                <a:solidFill>
                  <a:schemeClr val="tx1"/>
                </a:solidFill>
                <a:latin typeface="Calibri"/>
                <a:ea typeface="Arial"/>
                <a:cs typeface="Arial"/>
              </a:rPr>
              <a:t>necessary</a:t>
            </a:r>
            <a:r>
              <a:rPr/>
              <a:t> screening processes early on in the research project</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34001557" name=""/>
          <p:cNvSpPr txBox="1"/>
          <p:nvPr/>
        </p:nvSpPr>
        <p:spPr bwMode="auto">
          <a:xfrm flipH="0" flipV="0">
            <a:off x="67586" y="5969737"/>
            <a:ext cx="3149868" cy="2594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100">
                <a:solidFill>
                  <a:schemeClr val="tx1"/>
                </a:solidFill>
              </a:rPr>
              <a:t>Illustration: </a:t>
            </a:r>
            <a:r>
              <a:rPr sz="1100" u="sng">
                <a:solidFill>
                  <a:schemeClr val="tx1"/>
                </a:solidFill>
                <a:hlinkClick r:id="rId3" tooltip="https://pixabay.com/vectors/libra-kitchen-scale-1714232/"/>
              </a:rPr>
              <a:t>janjf93</a:t>
            </a:r>
            <a:endParaRPr sz="1100">
              <a:solidFill>
                <a:schemeClr val="tx1"/>
              </a:solidFill>
            </a:endParaRPr>
          </a:p>
        </p:txBody>
      </p:sp>
      <p:sp>
        <p:nvSpPr>
          <p:cNvPr id="1254766813" name=""/>
          <p:cNvSpPr txBox="1"/>
          <p:nvPr/>
        </p:nvSpPr>
        <p:spPr bwMode="auto">
          <a:xfrm flipH="0" flipV="0">
            <a:off x="593103" y="103963"/>
            <a:ext cx="1160511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it-IT" sz="3600" b="0" i="0" u="none" strike="noStrike" cap="none" spc="0">
                <a:solidFill>
                  <a:schemeClr val="tx1"/>
                </a:solidFill>
                <a:latin typeface="Calibri"/>
                <a:ea typeface="Calibri"/>
                <a:cs typeface="Calibri"/>
              </a:rPr>
              <a:t>Checklist before sharing data and applying a license</a:t>
            </a:r>
            <a:endParaRPr sz="2400" b="0">
              <a:latin typeface="Calibri"/>
              <a:cs typeface="Calibri"/>
            </a:endParaRPr>
          </a:p>
        </p:txBody>
      </p:sp>
      <p:grpSp>
        <p:nvGrpSpPr>
          <p:cNvPr id="1526861146" name=""/>
          <p:cNvGrpSpPr/>
          <p:nvPr/>
        </p:nvGrpSpPr>
        <p:grpSpPr bwMode="auto">
          <a:xfrm>
            <a:off x="1260810" y="722585"/>
            <a:ext cx="9850950" cy="6350036"/>
            <a:chOff x="0" y="0"/>
            <a:chExt cx="9850950" cy="6350036"/>
          </a:xfrm>
        </p:grpSpPr>
        <p:sp>
          <p:nvSpPr>
            <p:cNvPr id="1666348890" name=""/>
            <p:cNvSpPr txBox="1"/>
            <p:nvPr/>
          </p:nvSpPr>
          <p:spPr bwMode="auto">
            <a:xfrm flipH="0" flipV="0">
              <a:off x="4550544" y="1216688"/>
              <a:ext cx="5300406"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 national strategy and rules</a:t>
              </a:r>
              <a:endParaRPr/>
            </a:p>
            <a:p>
              <a:pPr>
                <a:defRPr/>
              </a:pPr>
              <a:r>
                <a:rPr/>
                <a:t>+ institutional ambitions/policies on FAIR data</a:t>
              </a:r>
              <a:endParaRPr/>
            </a:p>
            <a:p>
              <a:pPr>
                <a:defRPr/>
              </a:pPr>
              <a:r>
                <a:rPr lang="it-IT" sz="1800" b="0" i="0" u="none" strike="noStrike" cap="none" spc="0">
                  <a:solidFill>
                    <a:schemeClr val="tx1"/>
                  </a:solidFill>
                  <a:latin typeface="Calibri"/>
                  <a:ea typeface="Arial"/>
                  <a:cs typeface="Arial"/>
                </a:rPr>
                <a:t>+ agreements in DMP’s or the like</a:t>
              </a:r>
              <a:endParaRPr/>
            </a:p>
          </p:txBody>
        </p:sp>
        <p:sp>
          <p:nvSpPr>
            <p:cNvPr id="1319459953" name=""/>
            <p:cNvSpPr txBox="1"/>
            <p:nvPr/>
          </p:nvSpPr>
          <p:spPr bwMode="auto">
            <a:xfrm flipH="0" flipV="0">
              <a:off x="4550544" y="3275181"/>
              <a:ext cx="527939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1"/>
                <a:t>The sum determines the ability to share and license research output like data and code.</a:t>
              </a:r>
              <a:endParaRPr b="1"/>
            </a:p>
          </p:txBody>
        </p:sp>
        <p:grpSp>
          <p:nvGrpSpPr>
            <p:cNvPr id="1422546376" name=""/>
            <p:cNvGrpSpPr/>
            <p:nvPr/>
          </p:nvGrpSpPr>
          <p:grpSpPr bwMode="auto">
            <a:xfrm>
              <a:off x="0" y="0"/>
              <a:ext cx="5240810" cy="6350036"/>
              <a:chOff x="0" y="0"/>
              <a:chExt cx="5240810" cy="6350036"/>
            </a:xfrm>
          </p:grpSpPr>
          <p:sp>
            <p:nvSpPr>
              <p:cNvPr id="244424398" name=""/>
              <p:cNvSpPr txBox="1"/>
              <p:nvPr/>
            </p:nvSpPr>
            <p:spPr bwMode="auto">
              <a:xfrm flipH="0" flipV="0">
                <a:off x="0" y="0"/>
                <a:ext cx="5240810"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lang="it-IT" sz="1800" b="0" i="1" u="none" strike="noStrike" cap="none" spc="0">
                    <a:solidFill>
                      <a:schemeClr val="tx1"/>
                    </a:solidFill>
                    <a:latin typeface="Calibri"/>
                    <a:ea typeface="Calibri"/>
                    <a:cs typeface="Calibri"/>
                  </a:rPr>
                  <a:t>Evaluate and assess:</a:t>
                </a:r>
                <a:br>
                  <a:rPr i="1">
                    <a:latin typeface="Calibri"/>
                    <a:cs typeface="Calibri"/>
                  </a:rPr>
                </a:br>
                <a:endParaRPr i="1">
                  <a:latin typeface="Calibri"/>
                  <a:cs typeface="Calibri"/>
                </a:endParaRPr>
              </a:p>
              <a:p>
                <a:pPr algn="ctr">
                  <a:defRPr/>
                </a:pPr>
                <a:r>
                  <a:rPr>
                    <a:latin typeface="Calibri"/>
                    <a:ea typeface="Calibri"/>
                    <a:cs typeface="Calibri"/>
                  </a:rPr>
                  <a:t>Funder requirements</a:t>
                </a:r>
                <a:endParaRPr>
                  <a:latin typeface="Calibri"/>
                  <a:cs typeface="Calibri"/>
                </a:endParaRPr>
              </a:p>
              <a:p>
                <a:pPr algn="ctr">
                  <a:defRPr/>
                </a:pPr>
                <a:r>
                  <a:rPr lang="en-US" sz="1800" b="0" i="0" u="none" strike="noStrike" cap="none" spc="0">
                    <a:solidFill>
                      <a:schemeClr val="tx1"/>
                    </a:solidFill>
                    <a:latin typeface="Calibri"/>
                    <a:ea typeface="Calibri"/>
                    <a:cs typeface="Calibri"/>
                  </a:rPr>
                  <a:t>Journal requirements</a:t>
                </a:r>
                <a:endParaRPr>
                  <a:latin typeface="Calibri"/>
                  <a:cs typeface="Calibri"/>
                </a:endParaRPr>
              </a:p>
              <a:p>
                <a:pPr algn="ctr">
                  <a:defRPr/>
                </a:pPr>
                <a:r>
                  <a:rPr>
                    <a:latin typeface="Calibri"/>
                    <a:ea typeface="Calibri"/>
                    <a:cs typeface="Calibri"/>
                  </a:rPr>
                  <a:t>Ethical concerns</a:t>
                </a:r>
                <a:endParaRPr>
                  <a:latin typeface="Calibri"/>
                  <a:cs typeface="Calibri"/>
                </a:endParaRPr>
              </a:p>
              <a:p>
                <a:pPr algn="ctr">
                  <a:defRPr/>
                </a:pPr>
                <a:r>
                  <a:rPr>
                    <a:latin typeface="Calibri"/>
                    <a:ea typeface="Calibri"/>
                    <a:cs typeface="Calibri"/>
                  </a:rPr>
                  <a:t>Personal data</a:t>
                </a:r>
                <a:endParaRPr>
                  <a:latin typeface="Calibri"/>
                  <a:cs typeface="Calibri"/>
                </a:endParaRPr>
              </a:p>
              <a:p>
                <a:pPr algn="ctr">
                  <a:defRPr/>
                </a:pPr>
                <a:r>
                  <a:rPr>
                    <a:latin typeface="Calibri"/>
                    <a:ea typeface="Calibri"/>
                    <a:cs typeface="Calibri"/>
                  </a:rPr>
                  <a:t>Contractual obligations</a:t>
                </a:r>
                <a:endParaRPr>
                  <a:latin typeface="Calibri"/>
                  <a:cs typeface="Calibri"/>
                </a:endParaRPr>
              </a:p>
              <a:p>
                <a:pPr algn="ctr">
                  <a:defRPr/>
                </a:pPr>
                <a:r>
                  <a:rPr>
                    <a:latin typeface="Calibri"/>
                    <a:ea typeface="Calibri"/>
                    <a:cs typeface="Calibri"/>
                  </a:rPr>
                  <a:t>Reduced novelty of findings</a:t>
                </a:r>
                <a:endParaRPr>
                  <a:latin typeface="Calibri"/>
                  <a:cs typeface="Calibri"/>
                </a:endParaRPr>
              </a:p>
              <a:p>
                <a:pPr algn="ctr">
                  <a:defRPr/>
                </a:pPr>
                <a:r>
                  <a:rPr>
                    <a:latin typeface="Calibri"/>
                    <a:ea typeface="Calibri"/>
                    <a:cs typeface="Calibri"/>
                  </a:rPr>
                  <a:t>Ability to commercialize</a:t>
                </a:r>
                <a:endParaRPr>
                  <a:latin typeface="Calibri"/>
                  <a:cs typeface="Calibri"/>
                </a:endParaRPr>
              </a:p>
              <a:p>
                <a:pPr algn="ctr">
                  <a:defRPr/>
                </a:pPr>
                <a:r>
                  <a:rPr>
                    <a:latin typeface="Calibri"/>
                    <a:ea typeface="Calibri"/>
                    <a:cs typeface="Calibri"/>
                  </a:rPr>
                  <a:t>Copyright/license infringement</a:t>
                </a:r>
                <a:endParaRPr>
                  <a:latin typeface="Calibri"/>
                  <a:cs typeface="Calibri"/>
                </a:endParaRPr>
              </a:p>
              <a:p>
                <a:pPr algn="ctr">
                  <a:defRPr/>
                </a:pPr>
                <a:r>
                  <a:rPr>
                    <a:latin typeface="Calibri"/>
                    <a:ea typeface="Calibri"/>
                    <a:cs typeface="Calibri"/>
                  </a:rPr>
                  <a:t>Dual use</a:t>
                </a:r>
                <a:endParaRPr>
                  <a:latin typeface="Calibri"/>
                  <a:cs typeface="Calibri"/>
                </a:endParaRPr>
              </a:p>
              <a:p>
                <a:pPr algn="ctr">
                  <a:defRPr/>
                </a:pPr>
                <a:r>
                  <a:rPr>
                    <a:latin typeface="Calibri"/>
                    <a:ea typeface="Calibri"/>
                    <a:cs typeface="Calibri"/>
                  </a:rPr>
                  <a:t>Right to assign a license</a:t>
                </a:r>
                <a:endParaRPr>
                  <a:latin typeface="Calibri"/>
                  <a:cs typeface="Calibri"/>
                </a:endParaRPr>
              </a:p>
            </p:txBody>
          </p:sp>
          <p:pic>
            <p:nvPicPr>
              <p:cNvPr id="261272113" name="" descr="Illustration of a weight" title="Weight"/>
              <p:cNvPicPr>
                <a:picLocks noChangeAspect="1"/>
              </p:cNvPicPr>
              <p:nvPr/>
            </p:nvPicPr>
            <p:blipFill>
              <a:blip r:embed="rId4"/>
              <a:stretch/>
            </p:blipFill>
            <p:spPr bwMode="auto">
              <a:xfrm rot="0" flipH="0" flipV="0">
                <a:off x="800761" y="2800435"/>
                <a:ext cx="3549600" cy="3549600"/>
              </a:xfrm>
              <a:prstGeom prst="rect">
                <a:avLst/>
              </a:prstGeom>
            </p:spPr>
          </p:pic>
        </p:gr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66744355" name="Titre 1"/>
          <p:cNvSpPr>
            <a:spLocks noGrp="1"/>
          </p:cNvSpPr>
          <p:nvPr>
            <p:ph type="title"/>
          </p:nvPr>
        </p:nvSpPr>
        <p:spPr bwMode="auto">
          <a:xfrm flipH="0" flipV="0">
            <a:off x="-23584" y="123462"/>
            <a:ext cx="10515600" cy="709975"/>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2200">
                <a:solidFill>
                  <a:srgbClr val="000000"/>
                </a:solidFill>
              </a:rPr>
              <a:t>What </a:t>
            </a:r>
            <a:r>
              <a:rPr lang="en-US" sz="2200">
                <a:solidFill>
                  <a:srgbClr val="000000"/>
                </a:solidFill>
              </a:rPr>
              <a:t>to do in practice </a:t>
            </a:r>
            <a:r>
              <a:rPr lang="en-US" sz="2200" b="1">
                <a:solidFill>
                  <a:srgbClr val="000000"/>
                </a:solidFill>
              </a:rPr>
              <a:t>before</a:t>
            </a:r>
            <a:r>
              <a:rPr lang="en-US" sz="2200">
                <a:solidFill>
                  <a:srgbClr val="000000"/>
                </a:solidFill>
              </a:rPr>
              <a:t> </a:t>
            </a:r>
            <a:r>
              <a:rPr lang="en-US" sz="2200">
                <a:solidFill>
                  <a:srgbClr val="000000"/>
                </a:solidFill>
              </a:rPr>
              <a:t>awarding a license?</a:t>
            </a:r>
            <a:br>
              <a:rPr lang="en-US" sz="2400">
                <a:solidFill>
                  <a:srgbClr val="000000"/>
                </a:solidFill>
              </a:rPr>
            </a:br>
            <a:endParaRPr lang="fr-FR" sz="2400"/>
          </a:p>
        </p:txBody>
      </p:sp>
      <p:sp>
        <p:nvSpPr>
          <p:cNvPr id="1963820420" name="Espace réservé du contenu 2"/>
          <p:cNvSpPr>
            <a:spLocks noGrp="1"/>
          </p:cNvSpPr>
          <p:nvPr>
            <p:ph idx="1"/>
          </p:nvPr>
        </p:nvSpPr>
        <p:spPr bwMode="auto">
          <a:xfrm flipH="0" flipV="0">
            <a:off x="39075" y="1554458"/>
            <a:ext cx="5111258" cy="4975996"/>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buFont typeface="Wingdings"/>
              <a:buChar char="ü"/>
              <a:defRPr/>
            </a:pPr>
            <a:r>
              <a:rPr lang="en-US" sz="1800"/>
              <a:t>Check </a:t>
            </a:r>
            <a:r>
              <a:rPr lang="en-US" sz="1800"/>
              <a:t>the legal status of your data - Is your data free of rights or subject to regulation? Who owns the data ?</a:t>
            </a:r>
            <a:endParaRPr sz="1800"/>
          </a:p>
          <a:p>
            <a:pPr marL="0" indent="0">
              <a:buFont typeface="Wingdings"/>
              <a:buNone/>
              <a:defRPr/>
            </a:pPr>
            <a:endParaRPr sz="1800"/>
          </a:p>
          <a:p>
            <a:pPr>
              <a:buFont typeface="Wingdings"/>
              <a:buChar char="ü"/>
              <a:defRPr/>
            </a:pPr>
            <a:r>
              <a:rPr lang="en-US" sz="1800"/>
              <a:t>Check </a:t>
            </a:r>
            <a:r>
              <a:rPr lang="en-US" sz="1800"/>
              <a:t>whether you are obliged or strongly encouraged to use a certain </a:t>
            </a:r>
            <a:r>
              <a:rPr lang="en-US" sz="1800"/>
              <a:t>licence</a:t>
            </a:r>
            <a:r>
              <a:rPr lang="en-US" sz="1800"/>
              <a:t> as a condition of funding or deposit, or as a matter of local policy.</a:t>
            </a:r>
            <a:endParaRPr sz="1800"/>
          </a:p>
          <a:p>
            <a:pPr marL="0" indent="0">
              <a:buFont typeface="Wingdings"/>
              <a:buNone/>
              <a:defRPr/>
            </a:pPr>
            <a:endParaRPr sz="1800"/>
          </a:p>
          <a:p>
            <a:pPr>
              <a:buFont typeface="Wingdings"/>
              <a:buChar char="ü"/>
              <a:defRPr/>
            </a:pPr>
            <a:r>
              <a:rPr lang="en-US" sz="1800"/>
              <a:t>Make sure you comply with the terms of the original license, if your work is an adaptation or reuse</a:t>
            </a:r>
            <a:r>
              <a:rPr lang="en-US" sz="1800"/>
              <a:t>.</a:t>
            </a:r>
            <a:endParaRPr sz="1800"/>
          </a:p>
          <a:p>
            <a:pPr>
              <a:buFont typeface="Wingdings"/>
              <a:buChar char="ü"/>
              <a:defRPr/>
            </a:pPr>
            <a:endParaRPr sz="1800">
              <a:latin typeface="Calibri"/>
              <a:cs typeface="Calibri"/>
            </a:endParaRPr>
          </a:p>
          <a:p>
            <a:pPr>
              <a:buFont typeface="Wingdings"/>
              <a:buChar char="ü"/>
              <a:defRPr/>
            </a:pPr>
            <a:r>
              <a:rPr lang="en-US" sz="1800" b="0" i="0" u="none" strike="noStrike" cap="none" spc="0">
                <a:solidFill>
                  <a:schemeClr val="tx1"/>
                </a:solidFill>
                <a:latin typeface="Calibri"/>
                <a:ea typeface="Calibri"/>
                <a:cs typeface="Calibri"/>
              </a:rPr>
              <a:t>If you chose a license for </a:t>
            </a:r>
            <a:r>
              <a:rPr lang="en-US" sz="1800" b="0" i="0" u="none" strike="noStrike" cap="none" spc="0">
                <a:solidFill>
                  <a:schemeClr val="tx1"/>
                </a:solidFill>
                <a:latin typeface="Calibri"/>
                <a:ea typeface="Calibri"/>
                <a:cs typeface="Calibri"/>
              </a:rPr>
              <a:t>your data</a:t>
            </a:r>
            <a:r>
              <a:rPr lang="en-US" sz="1800" b="0" i="0" u="none" strike="noStrike" cap="none" spc="0">
                <a:solidFill>
                  <a:schemeClr val="tx1"/>
                </a:solidFill>
                <a:latin typeface="Calibri"/>
                <a:ea typeface="Calibri"/>
                <a:cs typeface="Calibri"/>
              </a:rPr>
              <a:t> that is not open, make sure that at least the license on your metadata is open.</a:t>
            </a:r>
            <a:endParaRPr sz="1800">
              <a:latin typeface="Calibri"/>
              <a:cs typeface="Calibri"/>
            </a:endParaRPr>
          </a:p>
          <a:p>
            <a:pPr>
              <a:buFont typeface="Wingdings"/>
              <a:buChar char="ü"/>
              <a:defRPr/>
            </a:pPr>
            <a:endParaRPr sz="1600"/>
          </a:p>
          <a:p>
            <a:pPr>
              <a:buFont typeface="Wingdings"/>
              <a:buChar char="ü"/>
              <a:defRPr/>
            </a:pPr>
            <a:endParaRPr lang="fr-FR" sz="7200"/>
          </a:p>
        </p:txBody>
      </p:sp>
      <p:sp>
        <p:nvSpPr>
          <p:cNvPr id="883821764" name="ZoneTexte 5"/>
          <p:cNvSpPr txBox="1"/>
          <p:nvPr/>
        </p:nvSpPr>
        <p:spPr bwMode="auto">
          <a:xfrm>
            <a:off x="6695091" y="3216386"/>
            <a:ext cx="4308561" cy="640440"/>
          </a:xfrm>
          <a:prstGeom prst="rect">
            <a:avLst/>
          </a:prstGeom>
          <a:solidFill>
            <a:schemeClr val="accent2">
              <a:alpha val="40000"/>
            </a:schemeClr>
          </a:solidFill>
        </p:spPr>
        <p:txBody>
          <a:bodyPr wrap="square" rtlCol="0">
            <a:spAutoFit/>
          </a:bodyPr>
          <a:lstStyle/>
          <a:p>
            <a:pPr>
              <a:defRPr/>
            </a:pPr>
            <a:r>
              <a:rPr lang="fr-FR" sz="1800"/>
              <a:t> A license agreement </a:t>
            </a:r>
            <a:r>
              <a:rPr lang="fr-FR" sz="1800"/>
              <a:t>can</a:t>
            </a:r>
            <a:r>
              <a:rPr lang="fr-FR" sz="1800"/>
              <a:t> </a:t>
            </a:r>
            <a:r>
              <a:rPr lang="fr-FR" sz="1800"/>
              <a:t>be</a:t>
            </a:r>
            <a:r>
              <a:rPr lang="fr-FR" sz="1800"/>
              <a:t> </a:t>
            </a:r>
            <a:r>
              <a:rPr lang="fr-FR" sz="1800"/>
              <a:t>applied</a:t>
            </a:r>
            <a:r>
              <a:rPr lang="fr-FR" sz="1800"/>
              <a:t> to </a:t>
            </a:r>
            <a:r>
              <a:rPr lang="fr-FR" sz="1800"/>
              <a:t>your</a:t>
            </a:r>
            <a:r>
              <a:rPr lang="fr-FR" sz="1800"/>
              <a:t> data, if </a:t>
            </a:r>
            <a:r>
              <a:rPr lang="fr-FR" sz="1800"/>
              <a:t>you</a:t>
            </a:r>
            <a:r>
              <a:rPr lang="fr-FR" sz="1800"/>
              <a:t> </a:t>
            </a:r>
            <a:r>
              <a:rPr lang="fr-FR" sz="1800"/>
              <a:t>publish</a:t>
            </a:r>
            <a:r>
              <a:rPr lang="fr-FR" sz="1800"/>
              <a:t> in a data </a:t>
            </a:r>
            <a:r>
              <a:rPr lang="fr-FR" sz="1800"/>
              <a:t>repository</a:t>
            </a:r>
            <a:r>
              <a:rPr lang="fr-FR" sz="1800"/>
              <a:t> </a:t>
            </a:r>
            <a:endParaRPr lang="fr-FR"/>
          </a:p>
        </p:txBody>
      </p:sp>
      <p:pic>
        <p:nvPicPr>
          <p:cNvPr id="602975015" name="Image 7"/>
          <p:cNvPicPr>
            <a:picLocks noChangeAspect="1"/>
          </p:cNvPicPr>
          <p:nvPr/>
        </p:nvPicPr>
        <p:blipFill>
          <a:blip r:embed="rId3"/>
          <a:stretch/>
        </p:blipFill>
        <p:spPr bwMode="auto">
          <a:xfrm flipH="0" flipV="0">
            <a:off x="11608842" y="1347393"/>
            <a:ext cx="510295" cy="510295"/>
          </a:xfrm>
          <a:prstGeom prst="rect">
            <a:avLst/>
          </a:prstGeom>
        </p:spPr>
      </p:pic>
      <p:sp>
        <p:nvSpPr>
          <p:cNvPr id="2110164594" name=""/>
          <p:cNvSpPr txBox="1"/>
          <p:nvPr/>
        </p:nvSpPr>
        <p:spPr bwMode="auto">
          <a:xfrm flipH="0" flipV="0">
            <a:off x="7607725" y="3954262"/>
            <a:ext cx="4374965"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b="0" i="0" u="none">
                <a:solidFill>
                  <a:schemeClr val="tx1"/>
                </a:solidFill>
                <a:latin typeface="Calibri"/>
                <a:ea typeface="Calibri"/>
                <a:cs typeface="Calibri"/>
              </a:rPr>
              <a:t> </a:t>
            </a:r>
            <a:r>
              <a:rPr sz="1800" b="0" i="0" u="none">
                <a:solidFill>
                  <a:schemeClr val="tx1"/>
                </a:solidFill>
                <a:latin typeface="Calibri"/>
                <a:ea typeface="Calibri"/>
                <a:cs typeface="Calibri"/>
              </a:rPr>
              <a:t>Repositories can be selected based on data license and sharing policy by using</a:t>
            </a:r>
            <a:r>
              <a:rPr sz="1800" b="0" i="0" u="none">
                <a:solidFill>
                  <a:schemeClr val="tx1"/>
                </a:solidFill>
                <a:latin typeface="Calibri"/>
                <a:ea typeface="Calibri"/>
                <a:cs typeface="Calibri"/>
              </a:rPr>
              <a:t> </a:t>
            </a:r>
            <a:r>
              <a:rPr lang="en-US" sz="1800" b="0" i="0" u="sng" strike="noStrike" cap="none" spc="0">
                <a:solidFill>
                  <a:schemeClr val="tx1"/>
                </a:solidFill>
                <a:latin typeface="Calibri"/>
                <a:ea typeface="Calibri"/>
                <a:cs typeface="Calibri"/>
                <a:hlinkClick r:id="" tooltip=""/>
              </a:rPr>
              <a:t>re3data</a:t>
            </a:r>
            <a:r>
              <a:rPr sz="1800" b="0" i="0" u="none">
                <a:solidFill>
                  <a:schemeClr val="tx1"/>
                </a:solidFill>
                <a:latin typeface="Calibri"/>
                <a:ea typeface="Calibri"/>
                <a:cs typeface="Calibri"/>
              </a:rPr>
              <a:t>.</a:t>
            </a:r>
            <a:endParaRPr sz="1800"/>
          </a:p>
        </p:txBody>
      </p:sp>
      <p:sp>
        <p:nvSpPr>
          <p:cNvPr id="959586991" name=""/>
          <p:cNvSpPr/>
          <p:nvPr/>
        </p:nvSpPr>
        <p:spPr bwMode="auto">
          <a:xfrm flipH="0" flipV="1">
            <a:off x="6831162" y="3884904"/>
            <a:ext cx="776565" cy="605450"/>
          </a:xfrm>
          <a:prstGeom prst="bentArrow">
            <a:avLst>
              <a:gd name="adj1" fmla="val 25000"/>
              <a:gd name="adj2" fmla="val 22632"/>
              <a:gd name="adj3" fmla="val 26283"/>
              <a:gd name="adj4" fmla="val 45973"/>
            </a:avLst>
          </a:prstGeom>
          <a:solidFill>
            <a:schemeClr val="accent2">
              <a:alpha val="40000"/>
            </a:schemeClr>
          </a:solidFill>
          <a:ln w="12700" cap="flat" cmpd="sng" algn="ctr">
            <a:solidFill>
              <a:schemeClr val="accent2">
                <a:alpha val="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86423778" name=""/>
          <p:cNvSpPr/>
          <p:nvPr/>
        </p:nvSpPr>
        <p:spPr bwMode="auto">
          <a:xfrm flipH="0" flipV="0">
            <a:off x="6308019" y="1347393"/>
            <a:ext cx="5224197" cy="91476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800" b="0" i="0" u="none">
                <a:solidFill>
                  <a:srgbClr val="000000"/>
                </a:solidFill>
                <a:latin typeface="Calibri"/>
                <a:ea typeface="Calibri"/>
                <a:cs typeface="Calibri"/>
              </a:rPr>
              <a:t>The first thing to note is that only the rights holder (or someone with a right or license to act on their behalf) can grant a license.</a:t>
            </a:r>
            <a:endParaRPr sz="1800"/>
          </a:p>
        </p:txBody>
      </p:sp>
      <p:sp>
        <p:nvSpPr>
          <p:cNvPr id="1505222435" name=""/>
          <p:cNvSpPr txBox="1"/>
          <p:nvPr/>
        </p:nvSpPr>
        <p:spPr bwMode="auto">
          <a:xfrm flipH="0" flipV="0">
            <a:off x="6422946" y="4679672"/>
            <a:ext cx="502335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a:t>Be careful when choosing your license, once applied it will no longer be possible to change it </a:t>
            </a:r>
            <a:endParaRPr/>
          </a:p>
        </p:txBody>
      </p:sp>
      <p:pic>
        <p:nvPicPr>
          <p:cNvPr id="1718305594" name="Image 7"/>
          <p:cNvPicPr>
            <a:picLocks noChangeAspect="1"/>
          </p:cNvPicPr>
          <p:nvPr/>
        </p:nvPicPr>
        <p:blipFill>
          <a:blip r:embed="rId3"/>
          <a:stretch/>
        </p:blipFill>
        <p:spPr bwMode="auto">
          <a:xfrm flipH="0" flipV="0">
            <a:off x="11532216" y="2797677"/>
            <a:ext cx="551404" cy="551404"/>
          </a:xfrm>
          <a:prstGeom prst="rect">
            <a:avLst/>
          </a:prstGeom>
        </p:spPr>
      </p:pic>
      <p:cxnSp>
        <p:nvCxnSpPr>
          <p:cNvPr id="270324112" name=""/>
          <p:cNvCxnSpPr>
            <a:cxnSpLocks/>
          </p:cNvCxnSpPr>
          <p:nvPr/>
        </p:nvCxnSpPr>
        <p:spPr bwMode="auto">
          <a:xfrm flipH="0" flipV="0">
            <a:off x="5443761" y="1118549"/>
            <a:ext cx="0" cy="4152629"/>
          </a:xfrm>
          <a:prstGeom prst="line">
            <a:avLst/>
          </a:prstGeom>
          <a:ln w="28575" cap="flat" cmpd="sng" algn="ctr">
            <a:solidFill>
              <a:schemeClr val="accent2"/>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162084833" name=""/>
          <p:cNvSpPr txBox="1"/>
          <p:nvPr/>
        </p:nvSpPr>
        <p:spPr bwMode="auto">
          <a:xfrm flipH="0" flipV="0">
            <a:off x="4831850" y="612007"/>
            <a:ext cx="2775875" cy="488037"/>
          </a:xfrm>
          <a:prstGeom prst="rect">
            <a:avLst/>
          </a:prstGeom>
          <a:noFill/>
        </p:spPr>
        <p:txBody>
          <a:bodyPr vertOverflow="overflow" horzOverflow="overflow" vert="horz" wrap="square" lIns="91440" tIns="45720" rIns="91440" bIns="45720" numCol="1" spcCol="0" rtlCol="0" fromWordArt="0" anchor="t" anchorCtr="0" forceAA="0" upright="0" compatLnSpc="0">
            <a:prstTxWarp prst="textArchUp">
              <a:avLst>
                <a:gd name="adj" fmla="val 11520168"/>
              </a:avLst>
            </a:prstTxWarp>
            <a:spAutoFit/>
          </a:bodyPr>
          <a:p>
            <a:pPr>
              <a:defRPr/>
            </a:pPr>
            <a:r>
              <a:rPr sz="2600">
                <a:solidFill>
                  <a:schemeClr val="accent2"/>
                </a:solidFill>
              </a:rPr>
              <a:t>&amp;</a:t>
            </a:r>
            <a:endParaRPr sz="2600"/>
          </a:p>
        </p:txBody>
      </p:sp>
      <p:sp>
        <p:nvSpPr>
          <p:cNvPr id="524502822" name=""/>
          <p:cNvSpPr txBox="1"/>
          <p:nvPr/>
        </p:nvSpPr>
        <p:spPr bwMode="auto">
          <a:xfrm flipH="0" flipV="0">
            <a:off x="6303747" y="2280105"/>
            <a:ext cx="5139677"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a:solidFill>
                  <a:schemeClr val="tx1"/>
                </a:solidFill>
              </a:rPr>
              <a:t>Remember : The </a:t>
            </a:r>
            <a:r>
              <a:rPr lang="en-US" sz="1800">
                <a:solidFill>
                  <a:schemeClr val="tx1"/>
                </a:solidFill>
              </a:rPr>
              <a:t>choice of a license is </a:t>
            </a:r>
            <a:r>
              <a:rPr lang="en-US" sz="1800">
                <a:solidFill>
                  <a:schemeClr val="tx1"/>
                </a:solidFill>
              </a:rPr>
              <a:t>a </a:t>
            </a:r>
            <a:r>
              <a:rPr lang="en-US" sz="1800">
                <a:solidFill>
                  <a:schemeClr val="tx1"/>
                </a:solidFill>
              </a:rPr>
              <a:t>strategic legal act that commits the </a:t>
            </a:r>
            <a:r>
              <a:rPr lang="en-US" sz="1800">
                <a:solidFill>
                  <a:schemeClr val="tx1"/>
                </a:solidFill>
              </a:rPr>
              <a:t>author </a:t>
            </a:r>
            <a:r>
              <a:rPr lang="en-US" sz="1800">
                <a:solidFill>
                  <a:schemeClr val="tx1"/>
                </a:solidFill>
              </a:rPr>
              <a:t>of a work and conditions the future exploitation of this work.</a:t>
            </a:r>
            <a:endParaRPr sz="1400">
              <a:solidFill>
                <a:schemeClr val="tx1"/>
              </a:solidFill>
            </a:endParaRPr>
          </a:p>
        </p:txBody>
      </p:sp>
      <p:sp>
        <p:nvSpPr>
          <p:cNvPr id="1022209550" name=""/>
          <p:cNvSpPr/>
          <p:nvPr/>
        </p:nvSpPr>
        <p:spPr bwMode="auto">
          <a:xfrm flipH="0" flipV="0">
            <a:off x="5725445" y="1655320"/>
            <a:ext cx="578301" cy="204105"/>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200536690" name=""/>
          <p:cNvSpPr/>
          <p:nvPr/>
        </p:nvSpPr>
        <p:spPr bwMode="auto">
          <a:xfrm flipH="0" flipV="0">
            <a:off x="5725445" y="2593572"/>
            <a:ext cx="578300" cy="204104"/>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564134399" name=""/>
          <p:cNvSpPr/>
          <p:nvPr/>
        </p:nvSpPr>
        <p:spPr bwMode="auto">
          <a:xfrm flipH="0" flipV="0">
            <a:off x="5742453" y="4867359"/>
            <a:ext cx="578300" cy="204104"/>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387263853" name=""/>
          <p:cNvSpPr/>
          <p:nvPr/>
        </p:nvSpPr>
        <p:spPr bwMode="auto">
          <a:xfrm flipH="0" flipV="0">
            <a:off x="1146426" y="737191"/>
            <a:ext cx="2335892" cy="362854"/>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63219928" name=""/>
          <p:cNvSpPr txBox="1"/>
          <p:nvPr/>
        </p:nvSpPr>
        <p:spPr bwMode="auto">
          <a:xfrm flipH="0" flipV="0">
            <a:off x="1611336" y="752432"/>
            <a:ext cx="1010813"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Checklist</a:t>
            </a:r>
            <a:endParaRPr/>
          </a:p>
        </p:txBody>
      </p:sp>
      <p:sp>
        <p:nvSpPr>
          <p:cNvPr id="789097173" name=""/>
          <p:cNvSpPr/>
          <p:nvPr/>
        </p:nvSpPr>
        <p:spPr bwMode="auto">
          <a:xfrm flipH="0" flipV="0">
            <a:off x="7759184" y="733927"/>
            <a:ext cx="2335889" cy="362854"/>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25496959" name=""/>
          <p:cNvSpPr txBox="1"/>
          <p:nvPr/>
        </p:nvSpPr>
        <p:spPr bwMode="auto">
          <a:xfrm flipH="0" flipV="0">
            <a:off x="8324254" y="733927"/>
            <a:ext cx="2305523" cy="366117"/>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Reminders</a:t>
            </a:r>
            <a:endParaRPr/>
          </a:p>
        </p:txBody>
      </p:sp>
      <p:pic>
        <p:nvPicPr>
          <p:cNvPr id="2052357282" name="Image 7"/>
          <p:cNvPicPr>
            <a:picLocks noChangeAspect="1"/>
          </p:cNvPicPr>
          <p:nvPr/>
        </p:nvPicPr>
        <p:blipFill>
          <a:blip r:embed="rId3"/>
          <a:stretch/>
        </p:blipFill>
        <p:spPr bwMode="auto">
          <a:xfrm flipH="0" flipV="0">
            <a:off x="11532216" y="4679673"/>
            <a:ext cx="529167" cy="529167"/>
          </a:xfrm>
          <a:prstGeom prst="rect">
            <a:avLst/>
          </a:prstGeom>
        </p:spPr>
      </p:pic>
      <p:sp>
        <p:nvSpPr>
          <p:cNvPr id="2025845116" name=""/>
          <p:cNvSpPr txBox="1"/>
          <p:nvPr/>
        </p:nvSpPr>
        <p:spPr bwMode="auto">
          <a:xfrm flipH="0" flipV="0">
            <a:off x="295789" y="5705595"/>
            <a:ext cx="3881892" cy="3965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2000">
                <a:latin typeface="Calibri"/>
                <a:ea typeface="Calibri"/>
                <a:cs typeface="Calibri"/>
              </a:rPr>
              <a:t>Sources : </a:t>
            </a:r>
            <a:r>
              <a:rPr sz="1800" u="sng">
                <a:latin typeface="Calibri"/>
                <a:ea typeface="Calibri"/>
                <a:cs typeface="Calibri"/>
                <a:hlinkClick r:id="rId4" tooltip="https://www.dcc.ac.uk/guidance/how-guides/license-research-data"/>
              </a:rPr>
              <a:t>1</a:t>
            </a:r>
            <a:r>
              <a:rPr sz="2000">
                <a:latin typeface="Calibri"/>
                <a:ea typeface="Calibri"/>
                <a:cs typeface="Calibri"/>
              </a:rPr>
              <a:t> - </a:t>
            </a:r>
            <a:r>
              <a:rPr sz="1800" u="sng">
                <a:latin typeface="Calibri"/>
                <a:ea typeface="Calibri"/>
                <a:cs typeface="Calibri"/>
                <a:hlinkClick r:id="rId5" tooltip="https://data.europa.eu/sites/default/files/d2.1.2_training_module_2.5_data_and_metadata_licensing_en_edp.pdf"/>
              </a:rPr>
              <a:t>2</a:t>
            </a:r>
            <a:endParaRPr sz="1800">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89903545" name="Title 1"/>
          <p:cNvSpPr>
            <a:spLocks noGrp="1"/>
          </p:cNvSpPr>
          <p:nvPr>
            <p:ph type="title"/>
          </p:nvPr>
        </p:nvSpPr>
        <p:spPr bwMode="auto"/>
        <p:txBody>
          <a:bodyPr/>
          <a:lstStyle/>
          <a:p>
            <a:pPr>
              <a:defRPr/>
            </a:pPr>
            <a:r>
              <a:rPr/>
              <a:t>Learning activity 2</a:t>
            </a:r>
            <a:endParaRPr/>
          </a:p>
        </p:txBody>
      </p:sp>
      <p:sp>
        <p:nvSpPr>
          <p:cNvPr id="1706820446" name="Content Placeholder 2"/>
          <p:cNvSpPr>
            <a:spLocks noGrp="1"/>
          </p:cNvSpPr>
          <p:nvPr>
            <p:ph idx="1"/>
          </p:nvPr>
        </p:nvSpPr>
        <p:spPr bwMode="auto">
          <a:xfrm flipH="0" flipV="0">
            <a:off x="838197" y="1825623"/>
            <a:ext cx="7513133" cy="4351338"/>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2000" b="0" i="0" u="none">
                <a:solidFill>
                  <a:srgbClr val="000000"/>
                </a:solidFill>
                <a:latin typeface="Calibri"/>
                <a:ea typeface="Calibri"/>
                <a:cs typeface="Calibri"/>
              </a:rPr>
              <a:t>A researcher from the international project ‘NextBox’</a:t>
            </a:r>
            <a:r>
              <a:rPr sz="2000" b="0" i="0" u="none">
                <a:solidFill>
                  <a:srgbClr val="000000"/>
                </a:solidFill>
                <a:latin typeface="Calibri"/>
                <a:ea typeface="Calibri"/>
                <a:cs typeface="Calibri"/>
              </a:rPr>
              <a:t> funded by Horizon Europe with both commercial and non-commercial partners approach you to discuss public dissemination of data and code from their project. The project has made some very interesting findings on a new algorithmic approach to profile employees based on their task completion strategies. They have the data and code and have the results in peer review at a journal. The DMP was very vaguely filled with broad intentions of sharing everything.</a:t>
            </a:r>
            <a:endParaRPr sz="2000" b="0" i="0" u="none">
              <a:solidFill>
                <a:srgbClr val="000000"/>
              </a:solidFill>
              <a:latin typeface="Calibri"/>
              <a:ea typeface="Calibri"/>
              <a:cs typeface="Calibri"/>
            </a:endParaRPr>
          </a:p>
          <a:p>
            <a:pPr marL="0" indent="0">
              <a:buFont typeface="Arial"/>
              <a:buNone/>
              <a:defRPr/>
            </a:pPr>
            <a:r>
              <a:rPr sz="2000" b="0" i="0" u="none">
                <a:solidFill>
                  <a:srgbClr val="000000"/>
                </a:solidFill>
                <a:latin typeface="Calibri"/>
                <a:ea typeface="Calibri"/>
                <a:cs typeface="Calibri"/>
              </a:rPr>
              <a:t>The data comprises 50 transcribed interviews, anonymised survey responses from the public and partly confidential results from internal design sprints at one of the industry partners. Part of the analysis is done by combining existing openly available data, some data from three proprietary sources and internal company data.</a:t>
            </a:r>
            <a:endParaRPr sz="8000"/>
          </a:p>
          <a:p>
            <a:pPr marL="0" indent="0">
              <a:buFont typeface="Arial"/>
              <a:buNone/>
              <a:defRPr/>
            </a:pPr>
            <a:r>
              <a:rPr sz="2000" b="0" i="0" u="none">
                <a:solidFill>
                  <a:srgbClr val="000000"/>
                </a:solidFill>
                <a:latin typeface="Calibri"/>
                <a:ea typeface="Calibri"/>
                <a:cs typeface="Calibri"/>
              </a:rPr>
              <a:t>The PI wants your advice on how to share and license the data from the project.</a:t>
            </a:r>
            <a:endParaRPr sz="8000"/>
          </a:p>
        </p:txBody>
      </p:sp>
      <p:sp>
        <p:nvSpPr>
          <p:cNvPr id="628163318" name=""/>
          <p:cNvSpPr txBox="1"/>
          <p:nvPr/>
        </p:nvSpPr>
        <p:spPr bwMode="auto">
          <a:xfrm flipH="0" flipV="0">
            <a:off x="8552412" y="1629829"/>
            <a:ext cx="3497112" cy="4755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Assessment framework highlights ...</a:t>
            </a:r>
            <a:endParaRPr/>
          </a:p>
          <a:p>
            <a:pPr>
              <a:defRPr/>
            </a:pPr>
            <a:endParaRPr/>
          </a:p>
          <a:p>
            <a:pPr marL="283878" indent="-283878">
              <a:buFont typeface="Arial"/>
              <a:buChar char="•"/>
              <a:defRPr/>
            </a:pPr>
            <a:r>
              <a:rPr/>
              <a:t>Funder requirements</a:t>
            </a:r>
            <a:endParaRPr/>
          </a:p>
          <a:p>
            <a:pPr marL="283878" indent="-283878">
              <a:buFont typeface="Arial"/>
              <a:buChar char="•"/>
              <a:defRPr/>
            </a:pPr>
            <a:r>
              <a:rPr/>
              <a:t>Journal requirements</a:t>
            </a:r>
            <a:endParaRPr/>
          </a:p>
          <a:p>
            <a:pPr marL="283878" indent="-283878">
              <a:buFont typeface="Arial"/>
              <a:buChar char="•"/>
              <a:defRPr/>
            </a:pPr>
            <a:r>
              <a:rPr/>
              <a:t>Ethical concerns</a:t>
            </a:r>
            <a:endParaRPr/>
          </a:p>
          <a:p>
            <a:pPr marL="283878" indent="-283878">
              <a:buFont typeface="Arial"/>
              <a:buChar char="•"/>
              <a:defRPr/>
            </a:pPr>
            <a:r>
              <a:rPr/>
              <a:t>Personal data</a:t>
            </a:r>
            <a:endParaRPr/>
          </a:p>
          <a:p>
            <a:pPr marL="283878" indent="-283878">
              <a:buFont typeface="Arial"/>
              <a:buChar char="•"/>
              <a:defRPr/>
            </a:pPr>
            <a:r>
              <a:rPr/>
              <a:t>Contractual obligations</a:t>
            </a:r>
            <a:endParaRPr/>
          </a:p>
          <a:p>
            <a:pPr marL="283878" indent="-283878">
              <a:buFont typeface="Arial"/>
              <a:buChar char="•"/>
              <a:defRPr/>
            </a:pPr>
            <a:r>
              <a:rPr/>
              <a:t>Reduced novelty of findings</a:t>
            </a:r>
            <a:endParaRPr/>
          </a:p>
          <a:p>
            <a:pPr marL="283878" indent="-283878">
              <a:buFont typeface="Arial"/>
              <a:buChar char="•"/>
              <a:defRPr/>
            </a:pPr>
            <a:r>
              <a:rPr/>
              <a:t>Ability to commercialize</a:t>
            </a:r>
            <a:endParaRPr/>
          </a:p>
          <a:p>
            <a:pPr marL="283878" indent="-283878">
              <a:buFont typeface="Arial"/>
              <a:buChar char="•"/>
              <a:defRPr/>
            </a:pPr>
            <a:r>
              <a:rPr/>
              <a:t>Copyright infringement</a:t>
            </a:r>
            <a:endParaRPr/>
          </a:p>
          <a:p>
            <a:pPr marL="283878" indent="-283878">
              <a:buFont typeface="Arial"/>
              <a:buChar char="•"/>
              <a:defRPr/>
            </a:pPr>
            <a:r>
              <a:rPr/>
              <a:t>Dual use</a:t>
            </a:r>
            <a:endParaRPr/>
          </a:p>
          <a:p>
            <a:pPr marL="283878" indent="-283878">
              <a:buFont typeface="Arial"/>
              <a:buChar char="•"/>
              <a:defRPr/>
            </a:pPr>
            <a:r>
              <a:rPr/>
              <a:t>Right to assign a license</a:t>
            </a:r>
            <a:endParaRPr/>
          </a:p>
          <a:p>
            <a:pPr marL="283878" indent="-283878">
              <a:buFont typeface="Arial"/>
              <a:buChar char="•"/>
              <a:defRPr/>
            </a:pPr>
            <a:endParaRPr/>
          </a:p>
          <a:p>
            <a:pPr>
              <a:defRPr/>
            </a:pPr>
            <a:r>
              <a:rPr/>
              <a:t>What are the local and national regulations in your case?</a:t>
            </a:r>
            <a:endParaRPr/>
          </a:p>
          <a:p>
            <a:pPr marL="283878" indent="-283878">
              <a:buFont typeface="Arial"/>
              <a:buChar cha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62407268" name="Title 1"/>
          <p:cNvSpPr>
            <a:spLocks noGrp="1"/>
          </p:cNvSpPr>
          <p:nvPr>
            <p:ph type="title"/>
          </p:nvPr>
        </p:nvSpPr>
        <p:spPr bwMode="auto"/>
        <p:txBody>
          <a:bodyPr/>
          <a:lstStyle/>
          <a:p>
            <a:pPr>
              <a:defRPr/>
            </a:pPr>
            <a:r>
              <a:rPr/>
              <a:t>Key takeaways</a:t>
            </a:r>
            <a:endParaRPr/>
          </a:p>
        </p:txBody>
      </p:sp>
      <p:sp>
        <p:nvSpPr>
          <p:cNvPr id="161316198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lang="it-IT" sz="2800" b="0" i="0" u="none" strike="noStrike" cap="none" spc="0">
                <a:solidFill>
                  <a:schemeClr val="tx1"/>
                </a:solidFill>
                <a:latin typeface="Calibri"/>
                <a:ea typeface="Calibri"/>
                <a:cs typeface="Calibri"/>
              </a:rPr>
              <a:t>Before applying licenses to research outputs like data, code, or software,</a:t>
            </a:r>
            <a:r>
              <a:rPr lang="it-IT" sz="2800" b="0" i="0" u="none" strike="noStrike" cap="none" spc="0">
                <a:solidFill>
                  <a:schemeClr val="tx1"/>
                </a:solidFill>
                <a:latin typeface="Calibri"/>
                <a:ea typeface="Calibri"/>
                <a:cs typeface="Calibri"/>
              </a:rPr>
              <a:t> you have to balance many different factors like stakeholder requirements, ethical or legal obligations, regulations, policies, and rights. </a:t>
            </a:r>
            <a:endParaRPr lang="it-IT" sz="2800" b="0" i="0" u="none" strike="noStrike" cap="none" spc="0">
              <a:solidFill>
                <a:schemeClr val="tx1"/>
              </a:solidFill>
              <a:latin typeface="Calibri"/>
              <a:cs typeface="Calibri"/>
            </a:endParaRPr>
          </a:p>
          <a:p>
            <a:pPr>
              <a:defRPr/>
            </a:pPr>
            <a:r>
              <a:rPr lang="it-IT" sz="2800" b="0" i="0" u="none" strike="noStrike" cap="none" spc="0">
                <a:solidFill>
                  <a:schemeClr val="tx1"/>
                </a:solidFill>
                <a:latin typeface="Calibri"/>
                <a:ea typeface="Calibri"/>
                <a:cs typeface="Calibri"/>
              </a:rPr>
              <a:t>Mitigation strategies can help to navigate these partially contradicting requirements and maintain the ability to share and license research outputs.</a:t>
            </a:r>
            <a:endParaRPr lang="it-IT" sz="2800" b="0" i="0" u="none" strike="noStrike" cap="none" spc="0">
              <a:solidFill>
                <a:schemeClr val="tx1"/>
              </a:solidFill>
              <a:latin typeface="Calibri"/>
              <a:ea typeface="Calibri"/>
              <a:cs typeface="Calibri"/>
            </a:endParaRPr>
          </a:p>
          <a:p>
            <a:pPr>
              <a:defRPr/>
            </a:pPr>
            <a:r>
              <a:rPr lang="it-IT" sz="2800" b="0" i="0" u="none" strike="noStrike" cap="none" spc="0">
                <a:solidFill>
                  <a:schemeClr val="tx1"/>
                </a:solidFill>
                <a:latin typeface="Calibri"/>
                <a:ea typeface="Calibri"/>
                <a:cs typeface="Calibri"/>
              </a:rPr>
              <a:t>You have to be aware of the benefits and risks of choosing one licensing pathway over another.</a:t>
            </a:r>
            <a:endParaRPr lang="it-IT" sz="2800" b="0" i="0" u="none" strike="noStrike" cap="none" spc="0">
              <a:solidFill>
                <a:schemeClr val="tx1"/>
              </a:solidFill>
              <a:latin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22917841" name="Title 1"/>
          <p:cNvSpPr>
            <a:spLocks noGrp="1"/>
          </p:cNvSpPr>
          <p:nvPr>
            <p:ph type="title"/>
          </p:nvPr>
        </p:nvSpPr>
        <p:spPr bwMode="auto"/>
        <p:txBody>
          <a:bodyPr/>
          <a:lstStyle/>
          <a:p>
            <a:pPr>
              <a:defRPr/>
            </a:pPr>
            <a:r>
              <a:rPr/>
              <a:t>Schedule</a:t>
            </a:r>
            <a:endParaRPr/>
          </a:p>
        </p:txBody>
      </p:sp>
      <p:graphicFrame>
        <p:nvGraphicFramePr>
          <p:cNvPr id="275777280" name=""/>
          <p:cNvGraphicFramePr>
            <a:graphicFrameLocks xmlns:a="http://schemas.openxmlformats.org/drawingml/2006/main"/>
          </p:cNvGraphicFramePr>
          <p:nvPr/>
        </p:nvGraphicFramePr>
        <p:xfrm>
          <a:off x="914166" y="1547812"/>
          <a:ext cx="9878735" cy="4042532"/>
        </p:xfrm>
        <a:graphic>
          <a:graphicData uri="http://schemas.openxmlformats.org/drawingml/2006/table">
            <a:tbl>
              <a:tblPr firstRow="1" firstCol="0" lastRow="0" lastCol="0" bandRow="1" bandCol="0"/>
              <a:tblGrid>
                <a:gridCol w="8604451"/>
                <a:gridCol w="1661381"/>
              </a:tblGrid>
              <a:tr h="493857">
                <a:tc>
                  <a:txBody>
                    <a:bodyPr/>
                    <a:p>
                      <a:pPr>
                        <a:defRPr/>
                      </a:pPr>
                      <a:r>
                        <a:rPr sz="2400" b="0">
                          <a:solidFill>
                            <a:schemeClr val="tx1"/>
                          </a:solidFill>
                        </a:rPr>
                        <a:t>Welcome!</a:t>
                      </a:r>
                      <a:endParaRPr sz="2400" b="0">
                        <a:solidFill>
                          <a:schemeClr val="tx1"/>
                        </a:solidFill>
                      </a:endParaRPr>
                    </a:p>
                  </a:txBody>
                  <a:tcPr/>
                </a:tc>
                <a:tc>
                  <a:txBody>
                    <a:bodyPr/>
                    <a:p>
                      <a:pPr>
                        <a:defRPr/>
                      </a:pPr>
                      <a:r>
                        <a:rPr sz="2400" b="0">
                          <a:solidFill>
                            <a:schemeClr val="tx1"/>
                          </a:solidFill>
                        </a:rPr>
                        <a:t>10 mins</a:t>
                      </a:r>
                      <a:endParaRPr sz="2400" b="0">
                        <a:solidFill>
                          <a:schemeClr val="tx1"/>
                        </a:solidFill>
                      </a:endParaRPr>
                    </a:p>
                  </a:txBody>
                  <a:tcPr/>
                </a:tc>
              </a:tr>
              <a:tr h="493857">
                <a:tc>
                  <a:txBody>
                    <a:bodyPr/>
                    <a:p>
                      <a:pPr>
                        <a:defRPr/>
                      </a:pPr>
                      <a:r>
                        <a:rPr sz="2400"/>
                        <a:t>Unit 1: Why you shouldn’t license research data</a:t>
                      </a:r>
                      <a:endParaRPr sz="2400"/>
                    </a:p>
                  </a:txBody>
                  <a:tcPr/>
                </a:tc>
                <a:tc>
                  <a:txBody>
                    <a:bodyPr/>
                    <a:p>
                      <a:pPr>
                        <a:defRPr/>
                      </a:pPr>
                      <a:r>
                        <a:rPr sz="2400"/>
                        <a:t>10 mins</a:t>
                      </a:r>
                      <a:endParaRPr sz="2400"/>
                    </a:p>
                  </a:txBody>
                  <a:tcPr/>
                </a:tc>
              </a:tr>
              <a:tr h="493857">
                <a:tc>
                  <a:txBody>
                    <a:bodyPr/>
                    <a:p>
                      <a:pPr>
                        <a:defRPr/>
                      </a:pPr>
                      <a:r>
                        <a:rPr sz="2400"/>
                        <a:t>Exercise: Arguments for licensing data</a:t>
                      </a:r>
                      <a:endParaRPr sz="2400"/>
                    </a:p>
                  </a:txBody>
                  <a:tcPr/>
                </a:tc>
                <a:tc>
                  <a:txBody>
                    <a:bodyPr/>
                    <a:p>
                      <a:pPr>
                        <a:defRPr/>
                      </a:pPr>
                      <a:r>
                        <a:rPr sz="2400"/>
                        <a:t>10 mins</a:t>
                      </a:r>
                      <a:endParaRPr sz="2400"/>
                    </a:p>
                  </a:txBody>
                  <a:tcPr/>
                </a:tc>
              </a:tr>
              <a:tr h="494145">
                <a:tc>
                  <a:txBody>
                    <a:bodyPr/>
                    <a:p>
                      <a:pPr>
                        <a:defRPr/>
                      </a:pPr>
                      <a:r>
                        <a:rPr sz="2400"/>
                        <a:t>Unit 2: Applying licenses to FAIR research output – an abstract view</a:t>
                      </a:r>
                      <a:endParaRPr sz="2400"/>
                    </a:p>
                  </a:txBody>
                  <a:tcPr/>
                </a:tc>
                <a:tc>
                  <a:txBody>
                    <a:bodyPr/>
                    <a:p>
                      <a:pPr>
                        <a:defRPr/>
                      </a:pPr>
                      <a:r>
                        <a:rPr sz="2400"/>
                        <a:t>20 mins</a:t>
                      </a:r>
                      <a:endParaRPr sz="2400"/>
                    </a:p>
                  </a:txBody>
                  <a:tcPr/>
                </a:tc>
              </a:tr>
              <a:tr h="493857">
                <a:tc>
                  <a:txBody>
                    <a:bodyPr/>
                    <a:p>
                      <a:pPr>
                        <a:defRPr/>
                      </a:pPr>
                      <a:r>
                        <a:rPr sz="2400"/>
                        <a:t>Exercise: Assessment criteria</a:t>
                      </a:r>
                      <a:endParaRPr sz="2400"/>
                    </a:p>
                  </a:txBody>
                  <a:tcPr/>
                </a:tc>
                <a:tc>
                  <a:txBody>
                    <a:bodyPr/>
                    <a:p>
                      <a:pPr>
                        <a:defRPr/>
                      </a:pPr>
                      <a:r>
                        <a:rPr sz="2400"/>
                        <a:t>10 mins</a:t>
                      </a:r>
                      <a:endParaRPr sz="2400"/>
                    </a:p>
                  </a:txBody>
                  <a:tcPr/>
                </a:tc>
              </a:tr>
              <a:tr h="493857">
                <a:tc>
                  <a:txBody>
                    <a:bodyPr/>
                    <a:p>
                      <a:pPr algn="ctr">
                        <a:defRPr/>
                      </a:pPr>
                      <a:r>
                        <a:rPr sz="2400"/>
                        <a:t>Break</a:t>
                      </a:r>
                      <a:endParaRPr sz="2400"/>
                    </a:p>
                  </a:txBody>
                  <a:tcPr/>
                </a:tc>
                <a:tc>
                  <a:txBody>
                    <a:bodyPr/>
                    <a:p>
                      <a:pPr>
                        <a:defRPr/>
                      </a:pPr>
                      <a:r>
                        <a:rPr sz="2400"/>
                        <a:t>5 mins</a:t>
                      </a:r>
                      <a:endParaRPr sz="2400"/>
                    </a:p>
                  </a:txBody>
                  <a:tcPr/>
                </a:tc>
              </a:tr>
              <a:tr h="493857">
                <a:tc>
                  <a:txBody>
                    <a:bodyPr/>
                    <a:p>
                      <a:pPr>
                        <a:defRPr/>
                      </a:pPr>
                      <a:r>
                        <a:rPr sz="2400"/>
                        <a:t>Unit 3: Applying licences in real-life</a:t>
                      </a:r>
                      <a:endParaRPr sz="2400"/>
                    </a:p>
                  </a:txBody>
                  <a:tcPr/>
                </a:tc>
                <a:tc>
                  <a:txBody>
                    <a:bodyPr/>
                    <a:p>
                      <a:pPr>
                        <a:defRPr/>
                      </a:pPr>
                      <a:r>
                        <a:rPr sz="2400"/>
                        <a:t>20 mins</a:t>
                      </a:r>
                      <a:endParaRPr sz="2400"/>
                    </a:p>
                  </a:txBody>
                  <a:tcPr/>
                </a:tc>
              </a:tr>
              <a:tr h="493857">
                <a:tc>
                  <a:txBody>
                    <a:bodyPr/>
                    <a:p>
                      <a:pPr>
                        <a:defRPr/>
                      </a:pPr>
                      <a:r>
                        <a:rPr sz="2400"/>
                        <a:t>Exercise:</a:t>
                      </a:r>
                      <a:endParaRPr sz="2400"/>
                    </a:p>
                  </a:txBody>
                  <a:tcPr/>
                </a:tc>
                <a:tc>
                  <a:txBody>
                    <a:bodyPr/>
                    <a:p>
                      <a:pPr>
                        <a:defRPr/>
                      </a:pPr>
                      <a:r>
                        <a:rPr sz="2400"/>
                        <a:t>10 mins</a:t>
                      </a:r>
                      <a:endParaRPr sz="2400"/>
                    </a:p>
                  </a:txBody>
                  <a:tcPr/>
                </a:tc>
              </a:tr>
              <a:tr h="493857">
                <a:tc>
                  <a:txBody>
                    <a:bodyPr/>
                    <a:p>
                      <a:pPr>
                        <a:defRPr/>
                      </a:pPr>
                      <a:r>
                        <a:rPr sz="2400"/>
                        <a:t>Wrapping up and evaluation</a:t>
                      </a:r>
                      <a:endParaRPr sz="2400"/>
                    </a:p>
                  </a:txBody>
                  <a:tcPr/>
                </a:tc>
                <a:tc>
                  <a:txBody>
                    <a:bodyPr/>
                    <a:p>
                      <a:pPr>
                        <a:defRPr/>
                      </a:pPr>
                      <a:r>
                        <a:rPr sz="2400"/>
                        <a:t>10 mins</a:t>
                      </a:r>
                      <a:endParaRPr sz="24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99415375" name="Title 1"/>
          <p:cNvSpPr>
            <a:spLocks noGrp="1"/>
          </p:cNvSpPr>
          <p:nvPr>
            <p:ph type="title"/>
          </p:nvPr>
        </p:nvSpPr>
        <p:spPr bwMode="auto">
          <a:xfrm>
            <a:off x="838197" y="2675729"/>
            <a:ext cx="10515600" cy="1325561"/>
          </a:xfrm>
        </p:spPr>
        <p:txBody>
          <a:bodyPr/>
          <a:lstStyle/>
          <a:p>
            <a:pPr marL="0" marR="0" indent="0" algn="l">
              <a:lnSpc>
                <a:spcPct val="90000"/>
              </a:lnSpc>
              <a:spcBef>
                <a:spcPts val="0"/>
              </a:spcBef>
              <a:spcAft>
                <a:spcPts val="0"/>
              </a:spcAft>
              <a:buNone/>
              <a:defRPr/>
            </a:pPr>
            <a:r>
              <a:rPr/>
              <a:t>Unit 3:</a:t>
            </a:r>
            <a:r>
              <a:rPr lang="it-IT" sz="4400" b="0" i="0" u="none" strike="noStrike" cap="none" spc="0">
                <a:solidFill>
                  <a:schemeClr val="tx1"/>
                </a:solidFill>
                <a:latin typeface="Century Gothic"/>
                <a:ea typeface="Century Gothic"/>
                <a:cs typeface="Century Gothic"/>
              </a:rPr>
              <a:t> </a:t>
            </a:r>
            <a:r>
              <a:rPr lang="it-IT" sz="4400" b="0" i="0" u="none" strike="noStrike" cap="none" spc="0">
                <a:solidFill>
                  <a:schemeClr val="tx1"/>
                </a:solidFill>
                <a:latin typeface="Century Gothic"/>
                <a:ea typeface="Century Gothic"/>
                <a:cs typeface="Century Gothic"/>
              </a:rPr>
              <a:t>How to apply licences to research outputs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08408885" name="Title 1"/>
          <p:cNvSpPr>
            <a:spLocks noGrp="1"/>
          </p:cNvSpPr>
          <p:nvPr>
            <p:ph type="title"/>
          </p:nvPr>
        </p:nvSpPr>
        <p:spPr bwMode="auto">
          <a:xfrm>
            <a:off x="260130" y="-79661"/>
            <a:ext cx="10515600" cy="1325562"/>
          </a:xfrm>
        </p:spPr>
        <p:txBody>
          <a:bodyPr/>
          <a:lstStyle/>
          <a:p>
            <a:pPr>
              <a:defRPr/>
            </a:pPr>
            <a:r>
              <a:rPr/>
              <a:t>Overview</a:t>
            </a:r>
            <a:endParaRPr/>
          </a:p>
        </p:txBody>
      </p:sp>
      <p:sp>
        <p:nvSpPr>
          <p:cNvPr id="2136997039" name=""/>
          <p:cNvSpPr/>
          <p:nvPr/>
        </p:nvSpPr>
        <p:spPr bwMode="auto">
          <a:xfrm>
            <a:off x="4277837" y="3482757"/>
            <a:ext cx="3208923" cy="36611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a:p>
        </p:txBody>
      </p:sp>
      <p:pic>
        <p:nvPicPr>
          <p:cNvPr id="940129845" name=""/>
          <p:cNvPicPr>
            <a:picLocks noChangeAspect="1"/>
          </p:cNvPicPr>
          <p:nvPr/>
        </p:nvPicPr>
        <p:blipFill>
          <a:blip r:embed="rId3"/>
          <a:stretch/>
        </p:blipFill>
        <p:spPr bwMode="auto">
          <a:xfrm flipH="0" flipV="0">
            <a:off x="892475" y="3016679"/>
            <a:ext cx="1836820" cy="1013923"/>
          </a:xfrm>
          <a:prstGeom prst="rect">
            <a:avLst/>
          </a:prstGeom>
        </p:spPr>
      </p:pic>
      <p:pic>
        <p:nvPicPr>
          <p:cNvPr id="867335375" name=""/>
          <p:cNvPicPr>
            <a:picLocks noChangeAspect="1"/>
          </p:cNvPicPr>
          <p:nvPr/>
        </p:nvPicPr>
        <p:blipFill>
          <a:blip r:embed="rId4"/>
          <a:stretch/>
        </p:blipFill>
        <p:spPr bwMode="auto">
          <a:xfrm flipH="0" flipV="0">
            <a:off x="313186" y="4096357"/>
            <a:ext cx="754121" cy="754121"/>
          </a:xfrm>
          <a:prstGeom prst="rect">
            <a:avLst/>
          </a:prstGeom>
        </p:spPr>
      </p:pic>
      <p:pic>
        <p:nvPicPr>
          <p:cNvPr id="373793359" name=""/>
          <p:cNvPicPr>
            <a:picLocks noChangeAspect="1"/>
          </p:cNvPicPr>
          <p:nvPr/>
        </p:nvPicPr>
        <p:blipFill>
          <a:blip r:embed="rId5"/>
          <a:stretch/>
        </p:blipFill>
        <p:spPr bwMode="auto">
          <a:xfrm>
            <a:off x="5320324" y="2006456"/>
            <a:ext cx="1123947" cy="485775"/>
          </a:xfrm>
          <a:prstGeom prst="rect">
            <a:avLst/>
          </a:prstGeom>
        </p:spPr>
      </p:pic>
      <p:pic>
        <p:nvPicPr>
          <p:cNvPr id="816928207" name=""/>
          <p:cNvPicPr>
            <a:picLocks noChangeAspect="1"/>
          </p:cNvPicPr>
          <p:nvPr/>
        </p:nvPicPr>
        <p:blipFill>
          <a:blip r:embed="rId6"/>
          <a:stretch/>
        </p:blipFill>
        <p:spPr bwMode="auto">
          <a:xfrm flipH="0" flipV="0">
            <a:off x="3155041" y="3684467"/>
            <a:ext cx="481145" cy="850168"/>
          </a:xfrm>
          <a:prstGeom prst="rect">
            <a:avLst/>
          </a:prstGeom>
        </p:spPr>
      </p:pic>
      <p:pic>
        <p:nvPicPr>
          <p:cNvPr id="1025733368" name=""/>
          <p:cNvPicPr>
            <a:picLocks noChangeAspect="1"/>
          </p:cNvPicPr>
          <p:nvPr/>
        </p:nvPicPr>
        <p:blipFill>
          <a:blip r:embed="rId7"/>
          <a:stretch/>
        </p:blipFill>
        <p:spPr bwMode="auto">
          <a:xfrm flipH="0" flipV="0">
            <a:off x="4647847" y="4235295"/>
            <a:ext cx="943425" cy="476246"/>
          </a:xfrm>
          <a:prstGeom prst="rect">
            <a:avLst/>
          </a:prstGeom>
        </p:spPr>
      </p:pic>
      <p:pic>
        <p:nvPicPr>
          <p:cNvPr id="1347688278" name=""/>
          <p:cNvPicPr>
            <a:picLocks noChangeAspect="1"/>
          </p:cNvPicPr>
          <p:nvPr/>
        </p:nvPicPr>
        <p:blipFill>
          <a:blip r:embed="rId8"/>
          <a:stretch/>
        </p:blipFill>
        <p:spPr bwMode="auto">
          <a:xfrm flipH="0" flipV="0">
            <a:off x="7174083" y="4148304"/>
            <a:ext cx="761420" cy="568089"/>
          </a:xfrm>
          <a:prstGeom prst="rect">
            <a:avLst/>
          </a:prstGeom>
        </p:spPr>
      </p:pic>
      <p:pic>
        <p:nvPicPr>
          <p:cNvPr id="2014980676" name=""/>
          <p:cNvPicPr>
            <a:picLocks noChangeAspect="1"/>
          </p:cNvPicPr>
          <p:nvPr/>
        </p:nvPicPr>
        <p:blipFill>
          <a:blip r:embed="rId9"/>
          <a:stretch/>
        </p:blipFill>
        <p:spPr bwMode="auto">
          <a:xfrm flipH="0" flipV="0">
            <a:off x="8313310" y="1904117"/>
            <a:ext cx="1045539" cy="588114"/>
          </a:xfrm>
          <a:prstGeom prst="rect">
            <a:avLst/>
          </a:prstGeom>
        </p:spPr>
      </p:pic>
      <p:pic>
        <p:nvPicPr>
          <p:cNvPr id="286343255" name=""/>
          <p:cNvPicPr>
            <a:picLocks noChangeAspect="1"/>
          </p:cNvPicPr>
          <p:nvPr/>
        </p:nvPicPr>
        <p:blipFill>
          <a:blip r:embed="rId10"/>
          <a:stretch/>
        </p:blipFill>
        <p:spPr bwMode="auto">
          <a:xfrm flipH="0" flipV="0">
            <a:off x="8980455" y="3869920"/>
            <a:ext cx="1362555" cy="566102"/>
          </a:xfrm>
          <a:prstGeom prst="rect">
            <a:avLst/>
          </a:prstGeom>
        </p:spPr>
      </p:pic>
      <p:pic>
        <p:nvPicPr>
          <p:cNvPr id="81945093" name=""/>
          <p:cNvPicPr>
            <a:picLocks noChangeAspect="1"/>
          </p:cNvPicPr>
          <p:nvPr/>
        </p:nvPicPr>
        <p:blipFill>
          <a:blip r:embed="rId11"/>
          <a:stretch/>
        </p:blipFill>
        <p:spPr bwMode="auto">
          <a:xfrm flipH="0" flipV="0">
            <a:off x="10126904" y="2735118"/>
            <a:ext cx="1150269" cy="502609"/>
          </a:xfrm>
          <a:prstGeom prst="rect">
            <a:avLst/>
          </a:prstGeom>
        </p:spPr>
      </p:pic>
      <p:pic>
        <p:nvPicPr>
          <p:cNvPr id="1844293012" name=""/>
          <p:cNvPicPr>
            <a:picLocks noChangeAspect="1"/>
          </p:cNvPicPr>
          <p:nvPr/>
        </p:nvPicPr>
        <p:blipFill>
          <a:blip r:embed="rId12"/>
          <a:stretch/>
        </p:blipFill>
        <p:spPr bwMode="auto">
          <a:xfrm flipH="0" flipV="0">
            <a:off x="4277837" y="2893727"/>
            <a:ext cx="1286813" cy="772087"/>
          </a:xfrm>
          <a:prstGeom prst="rect">
            <a:avLst/>
          </a:prstGeom>
        </p:spPr>
      </p:pic>
      <p:pic>
        <p:nvPicPr>
          <p:cNvPr id="729515239" name=""/>
          <p:cNvPicPr>
            <a:picLocks noChangeAspect="1"/>
          </p:cNvPicPr>
          <p:nvPr/>
        </p:nvPicPr>
        <p:blipFill>
          <a:blip r:embed="rId13"/>
          <a:stretch/>
        </p:blipFill>
        <p:spPr bwMode="auto">
          <a:xfrm flipH="0" flipV="0">
            <a:off x="3000492" y="2109589"/>
            <a:ext cx="903874" cy="365123"/>
          </a:xfrm>
          <a:prstGeom prst="rect">
            <a:avLst/>
          </a:prstGeom>
        </p:spPr>
      </p:pic>
      <p:sp>
        <p:nvSpPr>
          <p:cNvPr id="1293653183" name=""/>
          <p:cNvSpPr txBox="1"/>
          <p:nvPr/>
        </p:nvSpPr>
        <p:spPr bwMode="auto">
          <a:xfrm flipH="0" flipV="0">
            <a:off x="10138903" y="5677652"/>
            <a:ext cx="2074451" cy="3356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u="sng">
                <a:hlinkClick r:id="rId14" tooltip="https://spdx.org/licenses/"/>
              </a:rPr>
              <a:t>SPDX Licenses list</a:t>
            </a:r>
            <a:endParaRPr/>
          </a:p>
        </p:txBody>
      </p:sp>
      <p:sp>
        <p:nvSpPr>
          <p:cNvPr id="1296443868" name=""/>
          <p:cNvSpPr txBox="1"/>
          <p:nvPr/>
        </p:nvSpPr>
        <p:spPr bwMode="auto">
          <a:xfrm flipH="0" flipV="0">
            <a:off x="2650659" y="2567300"/>
            <a:ext cx="1603899" cy="335638"/>
          </a:xfrm>
          <a:prstGeom prst="rect">
            <a:avLst/>
          </a:prstGeom>
          <a:noFill/>
        </p:spPr>
        <p:txBody>
          <a:bodyPr vertOverflow="overflow" horzOverflow="overflow" vert="horz" wrap="square" lIns="91440" tIns="45720" rIns="91440" bIns="45720" numCol="1" spcCol="0" rtlCol="0" fromWordArt="0" anchor="ctr" anchorCtr="0" forceAA="0" upright="0" compatLnSpc="0">
            <a:spAutoFit/>
          </a:bodyPr>
          <a:p>
            <a:pPr algn="ctr">
              <a:defRPr/>
            </a:pPr>
            <a:r>
              <a:rPr sz="800" u="sng">
                <a:hlinkClick r:id="rId15" tooltip="https://www.nationalarchives.gov.uk/doc/open-government-licence/version/3/"/>
              </a:rPr>
              <a:t>Open Gouvernement license for public sector information</a:t>
            </a:r>
            <a:endParaRPr sz="1600"/>
          </a:p>
        </p:txBody>
      </p:sp>
      <p:pic>
        <p:nvPicPr>
          <p:cNvPr id="1297099572" name=""/>
          <p:cNvPicPr>
            <a:picLocks noChangeAspect="1"/>
          </p:cNvPicPr>
          <p:nvPr/>
        </p:nvPicPr>
        <p:blipFill>
          <a:blip r:embed="rId16"/>
          <a:stretch/>
        </p:blipFill>
        <p:spPr bwMode="auto">
          <a:xfrm flipH="0" flipV="0">
            <a:off x="401133" y="2165554"/>
            <a:ext cx="1218632" cy="432001"/>
          </a:xfrm>
          <a:prstGeom prst="rect">
            <a:avLst/>
          </a:prstGeom>
        </p:spPr>
      </p:pic>
      <p:sp>
        <p:nvSpPr>
          <p:cNvPr id="2065550695" name=""/>
          <p:cNvSpPr txBox="1"/>
          <p:nvPr/>
        </p:nvSpPr>
        <p:spPr bwMode="auto">
          <a:xfrm flipH="0" flipV="0">
            <a:off x="233508" y="1037881"/>
            <a:ext cx="10662284"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Arial"/>
                <a:ea typeface="Arial"/>
                <a:cs typeface="Arial"/>
              </a:rPr>
              <a:t>There are numerous licenses, some of which can be customized to meet specific needs, while others are highly specific.</a:t>
            </a:r>
            <a:endParaRPr/>
          </a:p>
        </p:txBody>
      </p:sp>
      <p:sp>
        <p:nvSpPr>
          <p:cNvPr id="1729968572" name=""/>
          <p:cNvSpPr/>
          <p:nvPr/>
        </p:nvSpPr>
        <p:spPr bwMode="auto">
          <a:xfrm flipH="0" flipV="0">
            <a:off x="5203942" y="2429737"/>
            <a:ext cx="1469556"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7" tooltip="https://opendatacommons.org/licenses/odbl/1-0/"/>
              </a:rPr>
              <a:t>Open Data Commons Open Database License </a:t>
            </a:r>
            <a:endParaRPr sz="800" b="0">
              <a:latin typeface="Arial"/>
              <a:cs typeface="Arial"/>
            </a:endParaRPr>
          </a:p>
        </p:txBody>
      </p:sp>
      <p:sp>
        <p:nvSpPr>
          <p:cNvPr id="1458379190" name=""/>
          <p:cNvSpPr/>
          <p:nvPr/>
        </p:nvSpPr>
        <p:spPr bwMode="auto">
          <a:xfrm flipH="0" flipV="0">
            <a:off x="4061713" y="3516648"/>
            <a:ext cx="1877007"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7" tooltip="https://opendatacommons.org/licenses/odbl/1-0/"/>
              </a:rPr>
              <a:t>Open Data Commons Attribution License </a:t>
            </a:r>
            <a:endParaRPr sz="800" b="0" u="none">
              <a:latin typeface="Arial"/>
              <a:cs typeface="Arial"/>
            </a:endParaRPr>
          </a:p>
        </p:txBody>
      </p:sp>
      <p:sp>
        <p:nvSpPr>
          <p:cNvPr id="943330022" name=""/>
          <p:cNvSpPr/>
          <p:nvPr/>
        </p:nvSpPr>
        <p:spPr bwMode="auto">
          <a:xfrm flipH="0" flipV="0">
            <a:off x="7128751" y="3376385"/>
            <a:ext cx="836381"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u="sng">
                <a:hlinkClick r:id="rId18" tooltip="https://directory.fsf.org/wiki/License:BSD-3-Clause"/>
              </a:rPr>
              <a:t>BSD License</a:t>
            </a:r>
            <a:endParaRPr sz="800"/>
          </a:p>
          <a:p>
            <a:pPr>
              <a:defRPr/>
            </a:pPr>
            <a:r>
              <a:rPr sz="800" b="0" i="1" u="none">
                <a:solidFill>
                  <a:srgbClr val="000000"/>
                </a:solidFill>
                <a:latin typeface="Times New Roman"/>
                <a:ea typeface="Times New Roman"/>
                <a:cs typeface="Times New Roman"/>
              </a:rPr>
              <a:t>.</a:t>
            </a:r>
            <a:endParaRPr sz="800"/>
          </a:p>
        </p:txBody>
      </p:sp>
      <p:sp>
        <p:nvSpPr>
          <p:cNvPr id="127442412" name=""/>
          <p:cNvSpPr/>
          <p:nvPr/>
        </p:nvSpPr>
        <p:spPr bwMode="auto">
          <a:xfrm flipH="0" flipV="0">
            <a:off x="4304689" y="4797891"/>
            <a:ext cx="1629741" cy="33563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19" tooltip="https://opensource.org/license/cecill-2-1/"/>
              </a:rPr>
              <a:t>Cea Cnrs Inria Logiciel Libre License</a:t>
            </a:r>
            <a:endParaRPr sz="800" b="0">
              <a:latin typeface="Arial"/>
              <a:cs typeface="Arial"/>
            </a:endParaRPr>
          </a:p>
        </p:txBody>
      </p:sp>
      <p:sp>
        <p:nvSpPr>
          <p:cNvPr id="1829819102" name=""/>
          <p:cNvSpPr/>
          <p:nvPr/>
        </p:nvSpPr>
        <p:spPr bwMode="auto">
          <a:xfrm flipH="0" flipV="0">
            <a:off x="8048759" y="2490697"/>
            <a:ext cx="1777672"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sz="800" b="0" i="0" u="sng">
                <a:solidFill>
                  <a:srgbClr val="000000"/>
                </a:solidFill>
                <a:latin typeface="Arial"/>
                <a:ea typeface="Arial"/>
                <a:cs typeface="Arial"/>
                <a:hlinkClick r:id="rId20" tooltip="https://opensource.org/licenses-old/gpl-license-html/"/>
              </a:rPr>
              <a:t>GNU General Public Licenses</a:t>
            </a:r>
            <a:endParaRPr sz="800" b="0">
              <a:latin typeface="Arial"/>
              <a:cs typeface="Arial"/>
            </a:endParaRPr>
          </a:p>
        </p:txBody>
      </p:sp>
      <p:sp>
        <p:nvSpPr>
          <p:cNvPr id="1686059998" name=""/>
          <p:cNvSpPr/>
          <p:nvPr/>
        </p:nvSpPr>
        <p:spPr bwMode="auto">
          <a:xfrm>
            <a:off x="7016933" y="4768678"/>
            <a:ext cx="2508728"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1" tooltip="https://opensource.org/license/mit/"/>
              </a:rPr>
              <a:t>The MIT License</a:t>
            </a:r>
            <a:endParaRPr sz="800" b="0">
              <a:latin typeface="Arial"/>
              <a:cs typeface="Arial"/>
            </a:endParaRPr>
          </a:p>
        </p:txBody>
      </p:sp>
      <p:sp>
        <p:nvSpPr>
          <p:cNvPr id="1773278433" name=""/>
          <p:cNvSpPr/>
          <p:nvPr/>
        </p:nvSpPr>
        <p:spPr bwMode="auto">
          <a:xfrm>
            <a:off x="8857828" y="4558808"/>
            <a:ext cx="2122008"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2" tooltip="https://www.gnu.org/licenses/agpl-3.0.en.html"/>
              </a:rPr>
              <a:t>Affero General Public License</a:t>
            </a:r>
            <a:endParaRPr sz="800">
              <a:latin typeface="Arial"/>
              <a:cs typeface="Arial"/>
            </a:endParaRPr>
          </a:p>
        </p:txBody>
      </p:sp>
      <p:sp>
        <p:nvSpPr>
          <p:cNvPr id="580064986" name=""/>
          <p:cNvSpPr/>
          <p:nvPr/>
        </p:nvSpPr>
        <p:spPr bwMode="auto">
          <a:xfrm>
            <a:off x="169276" y="4919811"/>
            <a:ext cx="1957405"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3" tooltip="https://creativecommons.org/share-your-work/cclicenses/"/>
              </a:rPr>
              <a:t>Creative Commons licenses</a:t>
            </a:r>
            <a:endParaRPr sz="800">
              <a:latin typeface="Arial"/>
              <a:cs typeface="Arial"/>
            </a:endParaRPr>
          </a:p>
        </p:txBody>
      </p:sp>
      <p:sp>
        <p:nvSpPr>
          <p:cNvPr id="32905630" name=""/>
          <p:cNvSpPr txBox="1"/>
          <p:nvPr/>
        </p:nvSpPr>
        <p:spPr bwMode="auto">
          <a:xfrm flipH="0" flipV="0">
            <a:off x="1619766" y="3665814"/>
            <a:ext cx="816154" cy="2137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u="sng">
                <a:latin typeface="Arial"/>
                <a:ea typeface="Arial"/>
                <a:cs typeface="Arial"/>
                <a:hlinkClick r:id="rId24" tooltip="https://www.etalab.gouv.fr/wp-content/uploads/2018/11/open-licence.pdf"/>
              </a:rPr>
              <a:t>Etalab license</a:t>
            </a:r>
            <a:endParaRPr sz="800">
              <a:latin typeface="Arial"/>
              <a:cs typeface="Arial"/>
            </a:endParaRPr>
          </a:p>
        </p:txBody>
      </p:sp>
      <p:sp>
        <p:nvSpPr>
          <p:cNvPr id="767139885" name=""/>
          <p:cNvSpPr/>
          <p:nvPr/>
        </p:nvSpPr>
        <p:spPr bwMode="auto">
          <a:xfrm flipH="0" flipV="0">
            <a:off x="233507" y="2597555"/>
            <a:ext cx="1901252" cy="21371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5" tooltip="https://creativecommons.org/publicdomain/zero/1.0/"/>
              </a:rPr>
              <a:t>CC0 The </a:t>
            </a:r>
            <a:r>
              <a:rPr sz="800" b="0" i="0" u="sng">
                <a:solidFill>
                  <a:srgbClr val="000000"/>
                </a:solidFill>
                <a:latin typeface="Arial"/>
                <a:ea typeface="Arial"/>
                <a:cs typeface="Arial"/>
                <a:hlinkClick r:id="rId25" tooltip="https://creativecommons.org/publicdomain/zero/1.0/"/>
              </a:rPr>
              <a:t> Public Domain Dedication</a:t>
            </a:r>
            <a:endParaRPr/>
          </a:p>
        </p:txBody>
      </p:sp>
      <p:sp>
        <p:nvSpPr>
          <p:cNvPr id="601221156" name=""/>
          <p:cNvSpPr/>
          <p:nvPr/>
        </p:nvSpPr>
        <p:spPr bwMode="auto">
          <a:xfrm>
            <a:off x="10113825" y="3302930"/>
            <a:ext cx="3209643"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6" tooltip="https://www.gnu.org/licenses/lgpl-3.0.en.html"/>
              </a:rPr>
              <a:t>Lesser General Public License</a:t>
            </a:r>
            <a:endParaRPr sz="800" b="0" u="none">
              <a:latin typeface="Arial"/>
              <a:cs typeface="Arial"/>
            </a:endParaRPr>
          </a:p>
        </p:txBody>
      </p:sp>
      <p:sp>
        <p:nvSpPr>
          <p:cNvPr id="1580994066" name=""/>
          <p:cNvSpPr/>
          <p:nvPr/>
        </p:nvSpPr>
        <p:spPr bwMode="auto">
          <a:xfrm>
            <a:off x="2632974" y="4636760"/>
            <a:ext cx="1271392" cy="213718"/>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800" b="0" i="0" u="sng">
                <a:solidFill>
                  <a:srgbClr val="000000"/>
                </a:solidFill>
                <a:latin typeface="Arial"/>
                <a:ea typeface="Arial"/>
                <a:cs typeface="Arial"/>
                <a:hlinkClick r:id="rId27" tooltip="https://www.apache.org/licenses/LICENSE-2.0"/>
              </a:rPr>
              <a:t> Apache License</a:t>
            </a:r>
            <a:endParaRPr sz="800">
              <a:latin typeface="Arial"/>
              <a:cs typeface="Arial"/>
            </a:endParaRPr>
          </a:p>
        </p:txBody>
      </p:sp>
      <p:sp>
        <p:nvSpPr>
          <p:cNvPr id="1963577560" name=""/>
          <p:cNvSpPr/>
          <p:nvPr/>
        </p:nvSpPr>
        <p:spPr bwMode="auto">
          <a:xfrm flipH="0" flipV="0">
            <a:off x="10070214" y="5597071"/>
            <a:ext cx="1814284" cy="544285"/>
          </a:xfrm>
          <a:prstGeom prst="flowChartAlternateProcess">
            <a:avLst/>
          </a:prstGeom>
          <a:noFill/>
          <a:ln w="28575"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292899178" name=""/>
          <p:cNvPicPr>
            <a:picLocks noChangeAspect="1"/>
          </p:cNvPicPr>
          <p:nvPr/>
        </p:nvPicPr>
        <p:blipFill>
          <a:blip r:embed="rId28"/>
          <a:stretch/>
        </p:blipFill>
        <p:spPr bwMode="auto">
          <a:xfrm flipH="0" flipV="0">
            <a:off x="1954110" y="5246520"/>
            <a:ext cx="775182" cy="598950"/>
          </a:xfrm>
          <a:prstGeom prst="rect">
            <a:avLst/>
          </a:prstGeom>
        </p:spPr>
      </p:pic>
      <p:sp>
        <p:nvSpPr>
          <p:cNvPr id="688083894" name=""/>
          <p:cNvSpPr txBox="1"/>
          <p:nvPr/>
        </p:nvSpPr>
        <p:spPr bwMode="auto">
          <a:xfrm flipH="0" flipV="0">
            <a:off x="1619764" y="5927635"/>
            <a:ext cx="1650344"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u="sng">
                <a:latin typeface="Arial"/>
                <a:ea typeface="Arial"/>
                <a:cs typeface="Arial"/>
                <a:hlinkClick r:id="rId29" tooltip="https://joinup.ec.europa.eu/collection/eupl/eupl-guidelines-faq-infographics"/>
              </a:rPr>
              <a:t>European Union Public Licence</a:t>
            </a:r>
            <a:endParaRPr sz="800">
              <a:latin typeface="Arial"/>
              <a:cs typeface="Arial"/>
            </a:endParaRPr>
          </a:p>
        </p:txBody>
      </p:sp>
      <p:pic>
        <p:nvPicPr>
          <p:cNvPr id="459596237" name=""/>
          <p:cNvPicPr>
            <a:picLocks noChangeAspect="1"/>
          </p:cNvPicPr>
          <p:nvPr/>
        </p:nvPicPr>
        <p:blipFill>
          <a:blip r:embed="rId30"/>
          <a:stretch/>
        </p:blipFill>
        <p:spPr bwMode="auto">
          <a:xfrm flipH="0" flipV="0">
            <a:off x="4081557" y="5442870"/>
            <a:ext cx="1238765" cy="402598"/>
          </a:xfrm>
          <a:prstGeom prst="rect">
            <a:avLst/>
          </a:prstGeom>
        </p:spPr>
      </p:pic>
      <p:sp>
        <p:nvSpPr>
          <p:cNvPr id="828205400" name=""/>
          <p:cNvSpPr txBox="1"/>
          <p:nvPr/>
        </p:nvSpPr>
        <p:spPr bwMode="auto">
          <a:xfrm flipH="0" flipV="0">
            <a:off x="4151607" y="5937248"/>
            <a:ext cx="1237471"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800" u="sng">
                <a:latin typeface="Arial"/>
                <a:ea typeface="Arial"/>
                <a:cs typeface="Arial"/>
                <a:hlinkClick r:id="rId31" tooltip="https://www.eclipse.org/legal/eplfaq.php"/>
              </a:rPr>
              <a:t>Eclipse Public Licence</a:t>
            </a:r>
            <a:endParaRPr sz="800">
              <a:latin typeface="Arial"/>
              <a:cs typeface="Arial"/>
            </a:endParaRPr>
          </a:p>
        </p:txBody>
      </p:sp>
      <p:pic>
        <p:nvPicPr>
          <p:cNvPr id="2000722990" name=""/>
          <p:cNvPicPr>
            <a:picLocks noChangeAspect="1"/>
          </p:cNvPicPr>
          <p:nvPr/>
        </p:nvPicPr>
        <p:blipFill>
          <a:blip r:embed="rId32"/>
          <a:stretch/>
        </p:blipFill>
        <p:spPr bwMode="auto">
          <a:xfrm flipH="0" flipV="0">
            <a:off x="6539965" y="5328852"/>
            <a:ext cx="1203891" cy="771554"/>
          </a:xfrm>
          <a:prstGeom prst="rect">
            <a:avLst/>
          </a:prstGeom>
        </p:spPr>
      </p:pic>
      <p:sp>
        <p:nvSpPr>
          <p:cNvPr id="2116315312" name=""/>
          <p:cNvSpPr txBox="1"/>
          <p:nvPr/>
        </p:nvSpPr>
        <p:spPr bwMode="auto">
          <a:xfrm flipH="0" flipV="0">
            <a:off x="7106049" y="5886688"/>
            <a:ext cx="1402967"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u="sng">
                <a:latin typeface="Arial"/>
                <a:ea typeface="Arial"/>
                <a:cs typeface="Arial"/>
                <a:hlinkClick r:id="rId33" tooltip="https://dati.gov.it/content/italian-open-data-license-v20"/>
              </a:rPr>
              <a:t>Italian Open Data License</a:t>
            </a:r>
            <a:endParaRPr/>
          </a:p>
        </p:txBody>
      </p:sp>
      <p:pic>
        <p:nvPicPr>
          <p:cNvPr id="935504259" name=""/>
          <p:cNvPicPr>
            <a:picLocks noChangeAspect="1"/>
          </p:cNvPicPr>
          <p:nvPr/>
        </p:nvPicPr>
        <p:blipFill>
          <a:blip r:embed="rId34"/>
          <a:stretch/>
        </p:blipFill>
        <p:spPr bwMode="auto">
          <a:xfrm flipH="0" flipV="0">
            <a:off x="7017620" y="2957331"/>
            <a:ext cx="895066" cy="41905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98161917" name="Title 1"/>
          <p:cNvSpPr>
            <a:spLocks noGrp="1"/>
          </p:cNvSpPr>
          <p:nvPr>
            <p:ph type="title"/>
          </p:nvPr>
        </p:nvSpPr>
        <p:spPr bwMode="auto">
          <a:xfrm flipH="0" flipV="0">
            <a:off x="467782" y="224012"/>
            <a:ext cx="11542581"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Who is the copyright holder (and other related rights) in university and public research institution </a:t>
            </a:r>
            <a:endParaRPr/>
          </a:p>
        </p:txBody>
      </p:sp>
      <p:sp>
        <p:nvSpPr>
          <p:cNvPr id="1892297842" name="Content Placeholder 2"/>
          <p:cNvSpPr>
            <a:spLocks noGrp="1"/>
          </p:cNvSpPr>
          <p:nvPr>
            <p:ph idx="1"/>
          </p:nvPr>
        </p:nvSpPr>
        <p:spPr bwMode="auto"/>
        <p:txBody>
          <a:bodyPr/>
          <a:lstStyle/>
          <a:p>
            <a:pPr marL="0" indent="0">
              <a:buFont typeface="Arial"/>
              <a:buNone/>
              <a:defRPr/>
            </a:pPr>
            <a:r>
              <a:rPr/>
              <a:t> </a:t>
            </a:r>
            <a:endParaRPr/>
          </a:p>
        </p:txBody>
      </p:sp>
      <p:sp>
        <p:nvSpPr>
          <p:cNvPr id="751785396" name=""/>
          <p:cNvSpPr txBox="1"/>
          <p:nvPr/>
        </p:nvSpPr>
        <p:spPr bwMode="auto">
          <a:xfrm flipH="0" flipV="0">
            <a:off x="1295217" y="3337504"/>
            <a:ext cx="2144563"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1185096729" name=""/>
          <p:cNvSpPr/>
          <p:nvPr/>
        </p:nvSpPr>
        <p:spPr bwMode="auto">
          <a:xfrm flipH="0" flipV="0">
            <a:off x="312421" y="3124603"/>
            <a:ext cx="1211181" cy="763830"/>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data set</a:t>
            </a:r>
            <a:endParaRPr sz="2400"/>
          </a:p>
        </p:txBody>
      </p:sp>
      <p:sp>
        <p:nvSpPr>
          <p:cNvPr id="735011767" name=""/>
          <p:cNvSpPr txBox="1"/>
          <p:nvPr/>
        </p:nvSpPr>
        <p:spPr bwMode="auto">
          <a:xfrm flipH="0" flipV="0">
            <a:off x="160425" y="2318281"/>
            <a:ext cx="4005597" cy="39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000"/>
              <a:t>If the research output is a :</a:t>
            </a:r>
            <a:endParaRPr/>
          </a:p>
        </p:txBody>
      </p:sp>
      <p:sp>
        <p:nvSpPr>
          <p:cNvPr id="560878256" name=""/>
          <p:cNvSpPr txBox="1"/>
          <p:nvPr/>
        </p:nvSpPr>
        <p:spPr bwMode="auto">
          <a:xfrm flipH="0" flipV="0">
            <a:off x="100754" y="1549575"/>
            <a:ext cx="12072603"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000" b="0" i="0" u="none" strike="noStrike" cap="none" spc="0">
                <a:solidFill>
                  <a:schemeClr val="tx1"/>
                </a:solidFill>
                <a:latin typeface="Arial"/>
                <a:ea typeface="Arial"/>
                <a:cs typeface="Arial"/>
              </a:rPr>
              <a:t>Legal aspects are crucial because they determine the latitude researchers have to publish, distribute and communicate their data </a:t>
            </a:r>
            <a:endParaRPr/>
          </a:p>
        </p:txBody>
      </p:sp>
      <p:sp>
        <p:nvSpPr>
          <p:cNvPr id="1385113059" name=""/>
          <p:cNvSpPr txBox="1"/>
          <p:nvPr/>
        </p:nvSpPr>
        <p:spPr bwMode="auto">
          <a:xfrm flipH="0" flipV="0">
            <a:off x="3185555" y="3795338"/>
            <a:ext cx="45720" cy="36611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885002750" name=""/>
          <p:cNvSpPr txBox="1"/>
          <p:nvPr/>
        </p:nvSpPr>
        <p:spPr bwMode="auto">
          <a:xfrm flipH="0" flipV="0">
            <a:off x="2502387" y="2773903"/>
            <a:ext cx="9392674"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The general rule is that the attribution of intellectual property rights to data </a:t>
            </a:r>
            <a:r>
              <a:rPr lang="en-US" sz="2000" b="1" i="0" u="none" strike="noStrike" cap="none" spc="0">
                <a:solidFill>
                  <a:srgbClr val="92D050"/>
                </a:solidFill>
                <a:latin typeface="Arial"/>
                <a:ea typeface="Arial"/>
                <a:cs typeface="Arial"/>
              </a:rPr>
              <a:t>is granted to the data producer's supervisory institution</a:t>
            </a:r>
            <a:r>
              <a:rPr lang="en-US" sz="2000" b="0" i="0" u="none" strike="noStrike" cap="none" spc="0">
                <a:solidFill>
                  <a:srgbClr val="92D050"/>
                </a:solidFill>
                <a:latin typeface="Arial"/>
                <a:ea typeface="Arial"/>
                <a:cs typeface="Arial"/>
              </a:rPr>
              <a:t>.</a:t>
            </a:r>
            <a:endParaRPr sz="2400">
              <a:solidFill>
                <a:srgbClr val="FFC000"/>
              </a:solidFill>
            </a:endParaRPr>
          </a:p>
        </p:txBody>
      </p:sp>
      <p:sp>
        <p:nvSpPr>
          <p:cNvPr id="107716589" name=""/>
          <p:cNvSpPr txBox="1"/>
          <p:nvPr/>
        </p:nvSpPr>
        <p:spPr bwMode="auto">
          <a:xfrm flipH="0" flipV="0">
            <a:off x="2502387" y="3520562"/>
            <a:ext cx="9507977"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The </a:t>
            </a:r>
            <a:r>
              <a:rPr lang="en-US" sz="2000" b="0" i="0" u="none" strike="noStrike" cap="none" spc="0">
                <a:solidFill>
                  <a:srgbClr val="92D050"/>
                </a:solidFill>
                <a:latin typeface="Arial"/>
                <a:ea typeface="Arial"/>
                <a:cs typeface="Arial"/>
              </a:rPr>
              <a:t>consortium agreement</a:t>
            </a:r>
            <a:r>
              <a:rPr lang="en-US" sz="2000" b="0" i="0" u="none" strike="noStrike" cap="none" spc="0">
                <a:solidFill>
                  <a:schemeClr val="tx1"/>
                </a:solidFill>
                <a:latin typeface="Arial"/>
                <a:ea typeface="Arial"/>
                <a:cs typeface="Arial"/>
              </a:rPr>
              <a:t> may provide for </a:t>
            </a:r>
            <a:r>
              <a:rPr lang="en-US" sz="2000" b="1" i="0" u="none" strike="noStrike" cap="none" spc="0">
                <a:solidFill>
                  <a:srgbClr val="92D050"/>
                </a:solidFill>
                <a:latin typeface="Arial"/>
                <a:ea typeface="Arial"/>
                <a:cs typeface="Arial"/>
              </a:rPr>
              <a:t>special arrangements</a:t>
            </a:r>
            <a:r>
              <a:rPr lang="en-US" sz="2000" b="0" i="0" u="none" strike="noStrike" cap="none" spc="0">
                <a:solidFill>
                  <a:schemeClr val="tx1"/>
                </a:solidFill>
                <a:latin typeface="Arial"/>
                <a:ea typeface="Arial"/>
                <a:cs typeface="Arial"/>
              </a:rPr>
              <a:t>, particularly in the case of collaboration between the public and private sectors.</a:t>
            </a:r>
            <a:endParaRPr sz="2000"/>
          </a:p>
        </p:txBody>
      </p:sp>
      <p:sp>
        <p:nvSpPr>
          <p:cNvPr id="156927991" name=""/>
          <p:cNvSpPr txBox="1"/>
          <p:nvPr/>
        </p:nvSpPr>
        <p:spPr bwMode="auto">
          <a:xfrm flipH="0" flipV="0">
            <a:off x="2078703" y="4591645"/>
            <a:ext cx="8421120" cy="1463400"/>
          </a:xfrm>
          <a:prstGeom prst="rect">
            <a:avLst/>
          </a:prstGeom>
          <a:noFill/>
          <a:ln w="38099">
            <a:solidFill>
              <a:schemeClr val="accent1"/>
            </a:solidFill>
            <a:prstDash val="solid"/>
          </a:ln>
        </p:spPr>
        <p:txBody>
          <a:bodyPr vertOverflow="overflow" horzOverflow="overflow" vert="horz" wrap="square" lIns="91440" tIns="45720" rIns="91440" bIns="45720" numCol="1" spcCol="0" rtlCol="0" fromWordArt="0" anchor="t" anchorCtr="0" forceAA="0" upright="0" compatLnSpc="0">
            <a:spAutoFit/>
          </a:bodyPr>
          <a:p>
            <a:pPr algn="just">
              <a:defRPr/>
            </a:pPr>
            <a:r>
              <a:rPr lang="en-US" sz="1800" b="0" i="0" u="none" strike="noStrike" cap="none" spc="0">
                <a:solidFill>
                  <a:schemeClr val="tx1"/>
                </a:solidFill>
                <a:latin typeface="Arial"/>
                <a:ea typeface="Arial"/>
                <a:cs typeface="Arial"/>
              </a:rPr>
              <a:t>The legal regime applicable to scientific writings is different from that applicable to research data. </a:t>
            </a:r>
            <a:endParaRPr lang="en-US" sz="1800" b="0" i="0" u="none" strike="noStrike" cap="none" spc="0">
              <a:solidFill>
                <a:schemeClr val="tx1"/>
              </a:solidFill>
              <a:latin typeface="Arial"/>
              <a:ea typeface="Arial"/>
              <a:cs typeface="Arial"/>
            </a:endParaRPr>
          </a:p>
          <a:p>
            <a:pPr algn="just">
              <a:defRPr/>
            </a:pPr>
            <a:r>
              <a:rPr lang="en-US" sz="1800" b="0" i="0" u="none" strike="noStrike" cap="none" spc="0">
                <a:solidFill>
                  <a:schemeClr val="tx1"/>
                </a:solidFill>
                <a:latin typeface="Arial"/>
                <a:ea typeface="Arial"/>
                <a:cs typeface="Arial"/>
              </a:rPr>
              <a:t>The </a:t>
            </a:r>
            <a:r>
              <a:rPr lang="en-US" sz="1800" b="1" i="0" u="none" strike="noStrike" cap="none" spc="0">
                <a:solidFill>
                  <a:srgbClr val="92D050"/>
                </a:solidFill>
                <a:latin typeface="Arial"/>
                <a:ea typeface="Arial"/>
                <a:cs typeface="Arial"/>
              </a:rPr>
              <a:t>researcher is not considered as the author</a:t>
            </a:r>
            <a:r>
              <a:rPr lang="en-US" sz="1800" b="0" i="0" u="none" strike="noStrike" cap="none" spc="0">
                <a:solidFill>
                  <a:schemeClr val="accent1"/>
                </a:solidFill>
                <a:latin typeface="Arial"/>
                <a:ea typeface="Arial"/>
                <a:cs typeface="Arial"/>
              </a:rPr>
              <a:t> </a:t>
            </a:r>
            <a:r>
              <a:rPr lang="en-US" sz="1800" b="0" i="0" u="none" strike="noStrike" cap="none" spc="0">
                <a:solidFill>
                  <a:schemeClr val="tx1"/>
                </a:solidFill>
                <a:latin typeface="Arial"/>
                <a:ea typeface="Arial"/>
                <a:cs typeface="Arial"/>
              </a:rPr>
              <a:t>of the data unless it is an intellectual work protected by intellectual property, which is generally not the case for research data (in the strict sense of the term).</a:t>
            </a:r>
            <a:endParaRPr lang="en-US" sz="1400" b="0" i="0" u="none" strike="noStrike" cap="none" spc="0">
              <a:solidFill>
                <a:schemeClr val="tx1"/>
              </a:solidFill>
              <a:latin typeface="Arial"/>
              <a:ea typeface="Arial"/>
              <a:cs typeface="Arial"/>
            </a:endParaRPr>
          </a:p>
        </p:txBody>
      </p:sp>
      <p:sp>
        <p:nvSpPr>
          <p:cNvPr id="1515516855" name=""/>
          <p:cNvSpPr/>
          <p:nvPr/>
        </p:nvSpPr>
        <p:spPr bwMode="auto">
          <a:xfrm flipH="0" flipV="0">
            <a:off x="1789909" y="3337503"/>
            <a:ext cx="577588" cy="27462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35570432"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1143843947" name="Title 1"/>
          <p:cNvSpPr>
            <a:spLocks noGrp="1"/>
          </p:cNvSpPr>
          <p:nvPr>
            <p:ph type="title"/>
          </p:nvPr>
        </p:nvSpPr>
        <p:spPr bwMode="auto">
          <a:xfrm flipH="0" flipV="0">
            <a:off x="467782" y="224011"/>
            <a:ext cx="11542581"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sz="3600"/>
              <a:t>Who is the copyright holder (and other related rights) in university and public research institution </a:t>
            </a:r>
            <a:endParaRPr/>
          </a:p>
        </p:txBody>
      </p:sp>
      <p:sp>
        <p:nvSpPr>
          <p:cNvPr id="1850467640" name=""/>
          <p:cNvSpPr/>
          <p:nvPr/>
        </p:nvSpPr>
        <p:spPr bwMode="auto">
          <a:xfrm flipH="0" flipV="0">
            <a:off x="195703" y="2423504"/>
            <a:ext cx="1393601" cy="774968"/>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database</a:t>
            </a:r>
            <a:endParaRPr sz="2200"/>
          </a:p>
        </p:txBody>
      </p:sp>
      <p:sp>
        <p:nvSpPr>
          <p:cNvPr id="2041487882" name=""/>
          <p:cNvSpPr txBox="1"/>
          <p:nvPr/>
        </p:nvSpPr>
        <p:spPr bwMode="auto">
          <a:xfrm flipH="0" flipV="0">
            <a:off x="2570096" y="2112856"/>
            <a:ext cx="9545591"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A specific intellectual property right exists for the protection of databases. This is the </a:t>
            </a:r>
            <a:r>
              <a:rPr lang="en-US" sz="2000" b="0" i="1" u="none" strike="noStrike" cap="none" spc="0">
                <a:solidFill>
                  <a:schemeClr val="tx1"/>
                </a:solidFill>
                <a:latin typeface="Arial"/>
                <a:ea typeface="Arial"/>
                <a:cs typeface="Arial"/>
              </a:rPr>
              <a:t>sui generis right</a:t>
            </a:r>
            <a:r>
              <a:rPr lang="en-US" sz="2000" b="0" i="0" u="none" strike="noStrike" cap="none" spc="0">
                <a:solidFill>
                  <a:schemeClr val="tx1"/>
                </a:solidFill>
                <a:latin typeface="Arial"/>
                <a:ea typeface="Arial"/>
                <a:cs typeface="Arial"/>
              </a:rPr>
              <a:t>. It does not belong to the individuals who produce the database, but to the entity that has made "substantial investments" to create it. Generally speaking, </a:t>
            </a:r>
            <a:r>
              <a:rPr lang="en-US" sz="2000" b="1" i="0" u="none" strike="noStrike" cap="none" spc="0">
                <a:solidFill>
                  <a:srgbClr val="92D050"/>
                </a:solidFill>
                <a:latin typeface="Arial"/>
                <a:ea typeface="Arial"/>
                <a:cs typeface="Arial"/>
              </a:rPr>
              <a:t>the rights attached to databases are vested in the relevant institutions</a:t>
            </a:r>
            <a:r>
              <a:rPr lang="en-US" sz="2000" b="0" i="0" u="none" strike="noStrike" cap="none" spc="0">
                <a:solidFill>
                  <a:srgbClr val="92D050"/>
                </a:solidFill>
                <a:latin typeface="Arial"/>
                <a:ea typeface="Arial"/>
                <a:cs typeface="Arial"/>
              </a:rPr>
              <a:t>.</a:t>
            </a:r>
            <a:endParaRPr sz="2400">
              <a:solidFill>
                <a:srgbClr val="92D050"/>
              </a:solidFill>
            </a:endParaRPr>
          </a:p>
        </p:txBody>
      </p:sp>
      <p:sp>
        <p:nvSpPr>
          <p:cNvPr id="29054362" name=""/>
          <p:cNvSpPr/>
          <p:nvPr/>
        </p:nvSpPr>
        <p:spPr bwMode="auto">
          <a:xfrm flipH="0" flipV="0">
            <a:off x="1886532" y="2810988"/>
            <a:ext cx="509666" cy="30962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540291094" name=""/>
          <p:cNvSpPr/>
          <p:nvPr/>
        </p:nvSpPr>
        <p:spPr bwMode="auto">
          <a:xfrm flipH="0" flipV="0">
            <a:off x="195703" y="4550833"/>
            <a:ext cx="1393601" cy="788260"/>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800"/>
              <a:t>software</a:t>
            </a:r>
            <a:endParaRPr sz="2000"/>
          </a:p>
        </p:txBody>
      </p:sp>
      <p:sp>
        <p:nvSpPr>
          <p:cNvPr id="893004319" name=""/>
          <p:cNvSpPr/>
          <p:nvPr/>
        </p:nvSpPr>
        <p:spPr bwMode="auto">
          <a:xfrm flipH="0" flipV="0">
            <a:off x="1833615" y="4778396"/>
            <a:ext cx="509666" cy="333133"/>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593816806" name=""/>
          <p:cNvSpPr txBox="1"/>
          <p:nvPr/>
        </p:nvSpPr>
        <p:spPr bwMode="auto">
          <a:xfrm flipH="0" flipV="0">
            <a:off x="2570096" y="4041798"/>
            <a:ext cx="9552430" cy="1615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Software is an </a:t>
            </a:r>
            <a:r>
              <a:rPr lang="en-US" sz="2000" b="1" i="0" u="none" strike="noStrike" cap="none" spc="0">
                <a:solidFill>
                  <a:srgbClr val="92D050"/>
                </a:solidFill>
                <a:latin typeface="Arial"/>
                <a:ea typeface="Arial"/>
                <a:cs typeface="Arial"/>
              </a:rPr>
              <a:t>intellectual work protected by copyright with specific rules</a:t>
            </a:r>
            <a:r>
              <a:rPr lang="en-US" sz="2000" b="0" i="0" u="none" strike="noStrike" cap="none" spc="0">
                <a:solidFill>
                  <a:schemeClr val="tx1"/>
                </a:solidFill>
                <a:latin typeface="Arial"/>
                <a:ea typeface="Arial"/>
                <a:cs typeface="Arial"/>
              </a:rPr>
              <a:t>.</a:t>
            </a:r>
            <a:r>
              <a:rPr lang="en-US" sz="2000" b="0" i="0" u="none" strike="noStrike" cap="none" spc="0">
                <a:solidFill>
                  <a:schemeClr val="tx1"/>
                </a:solidFill>
                <a:latin typeface="Arial"/>
                <a:ea typeface="Arial"/>
                <a:cs typeface="Arial"/>
              </a:rPr>
              <a:t> </a:t>
            </a:r>
            <a:r>
              <a:rPr lang="en-US" sz="2000" b="1" i="0" u="none" strike="noStrike" cap="none" spc="0">
                <a:solidFill>
                  <a:srgbClr val="92D050"/>
                </a:solidFill>
                <a:latin typeface="Arial"/>
                <a:ea typeface="Arial"/>
                <a:cs typeface="Arial"/>
              </a:rPr>
              <a:t>Moral rights are attached to the author</a:t>
            </a:r>
            <a:r>
              <a:rPr lang="en-US" sz="2000" b="1" i="0" u="none" strike="noStrike" cap="none" spc="0">
                <a:solidFill>
                  <a:srgbClr val="92D050"/>
                </a:solidFill>
                <a:latin typeface="Arial"/>
                <a:ea typeface="Arial"/>
                <a:cs typeface="Arial"/>
              </a:rPr>
              <a:t> </a:t>
            </a:r>
            <a:r>
              <a:rPr lang="en-US" sz="2000" b="0" i="0" u="none" strike="noStrike" cap="none" spc="0">
                <a:solidFill>
                  <a:schemeClr val="tx1"/>
                </a:solidFill>
                <a:latin typeface="Arial"/>
                <a:ea typeface="Arial"/>
                <a:cs typeface="Arial"/>
              </a:rPr>
              <a:t>and </a:t>
            </a:r>
            <a:r>
              <a:rPr lang="en-US" sz="2000" b="1" i="0" u="none" strike="noStrike" cap="none" spc="0">
                <a:solidFill>
                  <a:srgbClr val="92D050"/>
                </a:solidFill>
                <a:latin typeface="Arial"/>
                <a:ea typeface="Arial"/>
                <a:cs typeface="Arial"/>
              </a:rPr>
              <a:t>p</a:t>
            </a:r>
            <a:r>
              <a:rPr lang="en-US" sz="2000" b="1" i="0" u="none" strike="noStrike" cap="none" spc="0">
                <a:solidFill>
                  <a:srgbClr val="92D050"/>
                </a:solidFill>
                <a:latin typeface="Arial"/>
                <a:ea typeface="Arial"/>
                <a:cs typeface="Arial"/>
              </a:rPr>
              <a:t>atrimonial rights, </a:t>
            </a:r>
            <a:r>
              <a:rPr lang="en-US" sz="2000" b="0" i="0" u="none" strike="noStrike" cap="none" spc="0">
                <a:solidFill>
                  <a:schemeClr val="tx1"/>
                </a:solidFill>
                <a:latin typeface="Arial"/>
                <a:ea typeface="Arial"/>
                <a:cs typeface="Arial"/>
              </a:rPr>
              <a:t>which govern the methods of exploitation,</a:t>
            </a:r>
            <a:r>
              <a:rPr lang="en-US" sz="2000" b="1" i="0" u="none" strike="noStrike" cap="none" spc="0">
                <a:solidFill>
                  <a:srgbClr val="92D050"/>
                </a:solidFill>
                <a:latin typeface="Arial"/>
                <a:ea typeface="Arial"/>
                <a:cs typeface="Arial"/>
              </a:rPr>
              <a:t> are the property of</a:t>
            </a:r>
            <a:r>
              <a:rPr lang="en-US" sz="2000" b="1" i="0" u="none" strike="noStrike" cap="none" spc="0">
                <a:solidFill>
                  <a:srgbClr val="92D050"/>
                </a:solidFill>
                <a:latin typeface="Arial"/>
                <a:ea typeface="Arial"/>
                <a:cs typeface="Arial"/>
              </a:rPr>
              <a:t> </a:t>
            </a:r>
            <a:r>
              <a:rPr lang="en-US" sz="2000" b="1" i="0" u="none" strike="noStrike" cap="none" spc="0">
                <a:solidFill>
                  <a:srgbClr val="92D050"/>
                </a:solidFill>
                <a:latin typeface="Arial"/>
                <a:ea typeface="Arial"/>
                <a:cs typeface="Arial"/>
              </a:rPr>
              <a:t>the institutions</a:t>
            </a:r>
            <a:r>
              <a:rPr lang="en-US" sz="2000" b="0" i="0" u="none" strike="noStrike" cap="none" spc="0">
                <a:solidFill>
                  <a:schemeClr val="tx1"/>
                </a:solidFill>
                <a:latin typeface="Arial"/>
                <a:ea typeface="Arial"/>
                <a:cs typeface="Arial"/>
              </a:rPr>
              <a:t> employing the author(s)</a:t>
            </a:r>
            <a:r>
              <a:rPr sz="2000">
                <a:latin typeface="Arial"/>
                <a:ea typeface="Arial"/>
                <a:cs typeface="Arial"/>
              </a:rPr>
              <a:t>. </a:t>
            </a:r>
            <a:r>
              <a:rPr lang="en-US" sz="2000" b="0" i="0" u="none" strike="noStrike" cap="none" spc="0">
                <a:solidFill>
                  <a:schemeClr val="tx1"/>
                </a:solidFill>
                <a:latin typeface="Arial"/>
                <a:ea typeface="Arial"/>
                <a:cs typeface="Arial"/>
              </a:rPr>
              <a:t>The work must be shaped: </a:t>
            </a:r>
            <a:r>
              <a:rPr lang="en-US" sz="2000" b="1" i="0" u="none" strike="noStrike" cap="none" spc="0">
                <a:solidFill>
                  <a:srgbClr val="92D050"/>
                </a:solidFill>
                <a:latin typeface="Arial"/>
                <a:ea typeface="Arial"/>
                <a:cs typeface="Arial"/>
              </a:rPr>
              <a:t>ideas, concepts, algorithms are not protectable and documentation</a:t>
            </a:r>
            <a:r>
              <a:rPr lang="en-US" sz="2000" b="1" i="0" u="none" strike="noStrike" cap="none" spc="0">
                <a:solidFill>
                  <a:srgbClr val="92D050"/>
                </a:solidFill>
                <a:latin typeface="Arial"/>
                <a:ea typeface="Arial"/>
                <a:cs typeface="Arial"/>
              </a:rPr>
              <a:t> is protected by common copyright law</a:t>
            </a:r>
            <a:r>
              <a:rPr lang="en-US" sz="2000" b="1" i="0" u="none" strike="noStrike" cap="none" spc="0">
                <a:solidFill>
                  <a:srgbClr val="92D050"/>
                </a:solidFill>
                <a:latin typeface="Arial"/>
                <a:ea typeface="Arial"/>
                <a:cs typeface="Arial"/>
              </a:rPr>
              <a:t>.</a:t>
            </a:r>
            <a:endParaRPr lang="en-US" sz="1800" b="0" i="0" u="none" strike="noStrike" cap="none" spc="0">
              <a:solidFill>
                <a:schemeClr val="tx1"/>
              </a:solidFill>
              <a:latin typeface="Arial"/>
              <a:cs typeface="Arial"/>
            </a:endParaRPr>
          </a:p>
        </p:txBody>
      </p:sp>
      <p:sp>
        <p:nvSpPr>
          <p:cNvPr id="274211330" name=""/>
          <p:cNvSpPr txBox="1"/>
          <p:nvPr/>
        </p:nvSpPr>
        <p:spPr bwMode="auto">
          <a:xfrm flipH="0" flipV="0">
            <a:off x="125749" y="1605703"/>
            <a:ext cx="3228164" cy="396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2000"/>
              <a:t>If the research output is a :</a:t>
            </a:r>
            <a:endParaRP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6572560" name="Title 1"/>
          <p:cNvSpPr>
            <a:spLocks noGrp="1"/>
          </p:cNvSpPr>
          <p:nvPr>
            <p:ph type="title"/>
          </p:nvPr>
        </p:nvSpPr>
        <p:spPr bwMode="auto">
          <a:xfrm>
            <a:off x="233506" y="78436"/>
            <a:ext cx="10515600" cy="1325560"/>
          </a:xfrm>
        </p:spPr>
        <p:txBody>
          <a:bodyPr/>
          <a:lstStyle/>
          <a:p>
            <a:pPr>
              <a:defRPr/>
            </a:pPr>
            <a:r>
              <a:rPr lang="it-IT" sz="4400" b="0" i="0" u="none" strike="noStrike" cap="none" spc="0">
                <a:solidFill>
                  <a:schemeClr val="tx1"/>
                </a:solidFill>
                <a:latin typeface="Century Gothic"/>
                <a:ea typeface="Arial"/>
                <a:cs typeface="Arial"/>
              </a:rPr>
              <a:t>What is the appropriate licence for my research output </a:t>
            </a:r>
            <a:endParaRPr/>
          </a:p>
        </p:txBody>
      </p:sp>
      <p:sp>
        <p:nvSpPr>
          <p:cNvPr id="782670351" name=""/>
          <p:cNvSpPr/>
          <p:nvPr/>
        </p:nvSpPr>
        <p:spPr bwMode="auto">
          <a:xfrm>
            <a:off x="4277835" y="3482757"/>
            <a:ext cx="3208923" cy="366114"/>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a:p>
        </p:txBody>
      </p:sp>
      <p:pic>
        <p:nvPicPr>
          <p:cNvPr id="72449602" name=""/>
          <p:cNvPicPr>
            <a:picLocks noChangeAspect="1"/>
          </p:cNvPicPr>
          <p:nvPr/>
        </p:nvPicPr>
        <p:blipFill>
          <a:blip r:embed="rId3"/>
          <a:stretch/>
        </p:blipFill>
        <p:spPr bwMode="auto">
          <a:xfrm>
            <a:off x="260128" y="1380239"/>
            <a:ext cx="10744200" cy="771525"/>
          </a:xfrm>
          <a:prstGeom prst="rect">
            <a:avLst/>
          </a:prstGeom>
        </p:spPr>
      </p:pic>
      <p:pic>
        <p:nvPicPr>
          <p:cNvPr id="760146085" name=""/>
          <p:cNvPicPr>
            <a:picLocks noChangeAspect="1"/>
          </p:cNvPicPr>
          <p:nvPr/>
        </p:nvPicPr>
        <p:blipFill>
          <a:blip r:embed="rId4"/>
          <a:stretch/>
        </p:blipFill>
        <p:spPr bwMode="auto">
          <a:xfrm>
            <a:off x="260128" y="2087175"/>
            <a:ext cx="3181347" cy="495297"/>
          </a:xfrm>
          <a:prstGeom prst="rect">
            <a:avLst/>
          </a:prstGeom>
        </p:spPr>
      </p:pic>
      <p:sp>
        <p:nvSpPr>
          <p:cNvPr id="38770627" name=""/>
          <p:cNvSpPr/>
          <p:nvPr/>
        </p:nvSpPr>
        <p:spPr bwMode="auto">
          <a:xfrm flipH="0" flipV="0">
            <a:off x="374973" y="2651823"/>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rstTxWarp prst="textNoShape"/>
          </a:bodyPr>
          <a:p>
            <a:pPr algn="ctr">
              <a:defRPr/>
            </a:pPr>
            <a:r>
              <a:rPr/>
              <a:t>dataset</a:t>
            </a:r>
            <a:endParaRPr/>
          </a:p>
        </p:txBody>
      </p:sp>
      <p:sp>
        <p:nvSpPr>
          <p:cNvPr id="2127824692" name=""/>
          <p:cNvSpPr/>
          <p:nvPr/>
        </p:nvSpPr>
        <p:spPr bwMode="auto">
          <a:xfrm flipH="0" flipV="0">
            <a:off x="374973" y="3712698"/>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a:t>database</a:t>
            </a:r>
            <a:endParaRPr/>
          </a:p>
        </p:txBody>
      </p:sp>
      <p:sp>
        <p:nvSpPr>
          <p:cNvPr id="712765693" name=""/>
          <p:cNvSpPr/>
          <p:nvPr/>
        </p:nvSpPr>
        <p:spPr bwMode="auto">
          <a:xfrm flipH="0" flipV="0">
            <a:off x="374973" y="4826040"/>
            <a:ext cx="1124461" cy="66091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a:t>software</a:t>
            </a:r>
            <a:endParaRPr/>
          </a:p>
        </p:txBody>
      </p:sp>
      <p:sp>
        <p:nvSpPr>
          <p:cNvPr id="770557177" name=""/>
          <p:cNvSpPr/>
          <p:nvPr/>
        </p:nvSpPr>
        <p:spPr bwMode="auto">
          <a:xfrm flipH="0" flipV="0">
            <a:off x="1926195" y="2860182"/>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625258201" name=""/>
          <p:cNvSpPr/>
          <p:nvPr/>
        </p:nvSpPr>
        <p:spPr bwMode="auto">
          <a:xfrm flipH="0" flipV="0">
            <a:off x="1926195" y="3944801"/>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2053022941" name=""/>
          <p:cNvSpPr/>
          <p:nvPr/>
        </p:nvSpPr>
        <p:spPr bwMode="auto">
          <a:xfrm flipH="0" flipV="0">
            <a:off x="1926195" y="5049581"/>
            <a:ext cx="1822170" cy="196708"/>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087810876" name=""/>
          <p:cNvSpPr txBox="1"/>
          <p:nvPr/>
        </p:nvSpPr>
        <p:spPr bwMode="auto">
          <a:xfrm flipH="0" flipV="0">
            <a:off x="4375459" y="2087174"/>
            <a:ext cx="3067893" cy="36611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I can use (most popular) </a:t>
            </a:r>
            <a:endParaRPr/>
          </a:p>
        </p:txBody>
      </p:sp>
      <p:sp>
        <p:nvSpPr>
          <p:cNvPr id="878659042" name=""/>
          <p:cNvSpPr/>
          <p:nvPr/>
        </p:nvSpPr>
        <p:spPr bwMode="auto">
          <a:xfrm flipH="0" flipV="0">
            <a:off x="9222205" y="738382"/>
            <a:ext cx="2453242" cy="598992"/>
          </a:xfrm>
          <a:prstGeom prst="wedgeRoundRectCallout">
            <a:avLst>
              <a:gd name="adj1" fmla="val -20833"/>
              <a:gd name="adj2" fmla="val 62500"/>
              <a:gd name="adj3" fmla="val 16667"/>
            </a:avLst>
          </a:prstGeom>
          <a:solidFill>
            <a:schemeClr val="accent4"/>
          </a:solidFill>
          <a:ln w="12700" cap="flat" cmpd="sng" algn="ctr">
            <a:solidFill>
              <a:schemeClr val="bg1">
                <a:alpha val="729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r>
              <a:rPr sz="1400"/>
              <a:t>Refer to the applicable laws in </a:t>
            </a:r>
            <a:r>
              <a:rPr sz="1400"/>
              <a:t>your context</a:t>
            </a:r>
            <a:endParaRPr sz="1400"/>
          </a:p>
        </p:txBody>
      </p:sp>
      <p:pic>
        <p:nvPicPr>
          <p:cNvPr id="2085527684" name=""/>
          <p:cNvPicPr>
            <a:picLocks noChangeAspect="1"/>
          </p:cNvPicPr>
          <p:nvPr/>
        </p:nvPicPr>
        <p:blipFill>
          <a:blip r:embed="rId5"/>
          <a:stretch/>
        </p:blipFill>
        <p:spPr bwMode="auto">
          <a:xfrm>
            <a:off x="4475655" y="2631582"/>
            <a:ext cx="457200" cy="457200"/>
          </a:xfrm>
          <a:prstGeom prst="rect">
            <a:avLst/>
          </a:prstGeom>
        </p:spPr>
      </p:pic>
      <p:pic>
        <p:nvPicPr>
          <p:cNvPr id="626281374" name=""/>
          <p:cNvPicPr>
            <a:picLocks noChangeAspect="1"/>
          </p:cNvPicPr>
          <p:nvPr/>
        </p:nvPicPr>
        <p:blipFill>
          <a:blip r:embed="rId6"/>
          <a:stretch/>
        </p:blipFill>
        <p:spPr bwMode="auto">
          <a:xfrm>
            <a:off x="4572000" y="3814555"/>
            <a:ext cx="457200" cy="457200"/>
          </a:xfrm>
          <a:prstGeom prst="rect">
            <a:avLst/>
          </a:prstGeom>
        </p:spPr>
      </p:pic>
      <p:pic>
        <p:nvPicPr>
          <p:cNvPr id="10176496" name=""/>
          <p:cNvPicPr>
            <a:picLocks noChangeAspect="1"/>
          </p:cNvPicPr>
          <p:nvPr/>
        </p:nvPicPr>
        <p:blipFill>
          <a:blip r:embed="rId7"/>
          <a:stretch/>
        </p:blipFill>
        <p:spPr bwMode="auto">
          <a:xfrm flipH="0" flipV="0">
            <a:off x="5517928" y="2415071"/>
            <a:ext cx="1582635" cy="873613"/>
          </a:xfrm>
          <a:prstGeom prst="rect">
            <a:avLst/>
          </a:prstGeom>
        </p:spPr>
      </p:pic>
      <p:pic>
        <p:nvPicPr>
          <p:cNvPr id="1300450769" name=""/>
          <p:cNvPicPr>
            <a:picLocks noChangeAspect="1"/>
          </p:cNvPicPr>
          <p:nvPr/>
        </p:nvPicPr>
        <p:blipFill>
          <a:blip r:embed="rId8"/>
          <a:stretch/>
        </p:blipFill>
        <p:spPr bwMode="auto">
          <a:xfrm flipH="0" flipV="0">
            <a:off x="5517927" y="3841199"/>
            <a:ext cx="934543" cy="403911"/>
          </a:xfrm>
          <a:prstGeom prst="rect">
            <a:avLst/>
          </a:prstGeom>
        </p:spPr>
      </p:pic>
      <p:pic>
        <p:nvPicPr>
          <p:cNvPr id="822970791" name=""/>
          <p:cNvPicPr>
            <a:picLocks noChangeAspect="1"/>
          </p:cNvPicPr>
          <p:nvPr/>
        </p:nvPicPr>
        <p:blipFill>
          <a:blip r:embed="rId9"/>
          <a:stretch/>
        </p:blipFill>
        <p:spPr bwMode="auto">
          <a:xfrm flipH="0" flipV="0">
            <a:off x="6672961" y="3712698"/>
            <a:ext cx="931790" cy="559074"/>
          </a:xfrm>
          <a:prstGeom prst="rect">
            <a:avLst/>
          </a:prstGeom>
        </p:spPr>
      </p:pic>
      <p:pic>
        <p:nvPicPr>
          <p:cNvPr id="243752980" name=""/>
          <p:cNvPicPr>
            <a:picLocks noChangeAspect="1"/>
          </p:cNvPicPr>
          <p:nvPr/>
        </p:nvPicPr>
        <p:blipFill>
          <a:blip r:embed="rId10"/>
          <a:stretch/>
        </p:blipFill>
        <p:spPr bwMode="auto">
          <a:xfrm flipH="0" flipV="0">
            <a:off x="4162047" y="4808914"/>
            <a:ext cx="409951" cy="678042"/>
          </a:xfrm>
          <a:prstGeom prst="rect">
            <a:avLst/>
          </a:prstGeom>
        </p:spPr>
      </p:pic>
      <p:pic>
        <p:nvPicPr>
          <p:cNvPr id="256337747" name=""/>
          <p:cNvPicPr>
            <a:picLocks noChangeAspect="1"/>
          </p:cNvPicPr>
          <p:nvPr/>
        </p:nvPicPr>
        <p:blipFill>
          <a:blip r:embed="rId11"/>
          <a:stretch/>
        </p:blipFill>
        <p:spPr bwMode="auto">
          <a:xfrm flipH="0" flipV="0">
            <a:off x="4981951" y="4808914"/>
            <a:ext cx="761420" cy="568089"/>
          </a:xfrm>
          <a:prstGeom prst="rect">
            <a:avLst/>
          </a:prstGeom>
        </p:spPr>
      </p:pic>
      <p:sp>
        <p:nvSpPr>
          <p:cNvPr id="1816835161" name=""/>
          <p:cNvSpPr txBox="1"/>
          <p:nvPr/>
        </p:nvSpPr>
        <p:spPr bwMode="auto">
          <a:xfrm flipH="0" flipV="0">
            <a:off x="4243633" y="5623366"/>
            <a:ext cx="3173149" cy="579479"/>
          </a:xfrm>
          <a:prstGeom prst="rect">
            <a:avLst/>
          </a:prstGeom>
          <a:noFill/>
        </p:spPr>
        <p:txBody>
          <a:bodyPr vertOverflow="overflow" horzOverflow="overflow" vert="horz" wrap="square" lIns="91440" tIns="45720" rIns="91440" bIns="45720" numCol="1" spcCol="0" rtlCol="0" fromWordArt="0" anchor="ctr" anchorCtr="0" forceAA="0" upright="0" compatLnSpc="0">
            <a:spAutoFit/>
          </a:bodyPr>
          <a:p>
            <a:pPr>
              <a:defRPr/>
            </a:pPr>
            <a:r>
              <a:rPr sz="1600" i="1"/>
              <a:t>open source permissive licences  non copyleft</a:t>
            </a:r>
            <a:endParaRPr i="1"/>
          </a:p>
        </p:txBody>
      </p:sp>
      <p:pic>
        <p:nvPicPr>
          <p:cNvPr id="1106950355" name=""/>
          <p:cNvPicPr>
            <a:picLocks noChangeAspect="1"/>
          </p:cNvPicPr>
          <p:nvPr/>
        </p:nvPicPr>
        <p:blipFill>
          <a:blip r:embed="rId12"/>
          <a:stretch/>
        </p:blipFill>
        <p:spPr bwMode="auto">
          <a:xfrm flipH="0" flipV="0">
            <a:off x="7416424" y="4835214"/>
            <a:ext cx="943425" cy="476246"/>
          </a:xfrm>
          <a:prstGeom prst="rect">
            <a:avLst/>
          </a:prstGeom>
        </p:spPr>
      </p:pic>
      <p:pic>
        <p:nvPicPr>
          <p:cNvPr id="843979365" name=""/>
          <p:cNvPicPr>
            <a:picLocks noChangeAspect="1"/>
          </p:cNvPicPr>
          <p:nvPr/>
        </p:nvPicPr>
        <p:blipFill>
          <a:blip r:embed="rId13"/>
          <a:stretch/>
        </p:blipFill>
        <p:spPr bwMode="auto">
          <a:xfrm flipH="0" flipV="0">
            <a:off x="9302545" y="4765044"/>
            <a:ext cx="1146282" cy="476247"/>
          </a:xfrm>
          <a:prstGeom prst="rect">
            <a:avLst/>
          </a:prstGeom>
        </p:spPr>
      </p:pic>
      <p:pic>
        <p:nvPicPr>
          <p:cNvPr id="421267976" name=""/>
          <p:cNvPicPr>
            <a:picLocks noChangeAspect="1"/>
          </p:cNvPicPr>
          <p:nvPr/>
        </p:nvPicPr>
        <p:blipFill>
          <a:blip r:embed="rId14"/>
          <a:stretch/>
        </p:blipFill>
        <p:spPr bwMode="auto">
          <a:xfrm flipH="0" flipV="0">
            <a:off x="10015557" y="5241292"/>
            <a:ext cx="1150269" cy="502609"/>
          </a:xfrm>
          <a:prstGeom prst="rect">
            <a:avLst/>
          </a:prstGeom>
        </p:spPr>
      </p:pic>
      <p:pic>
        <p:nvPicPr>
          <p:cNvPr id="1419977413" name=""/>
          <p:cNvPicPr>
            <a:picLocks noChangeAspect="1"/>
          </p:cNvPicPr>
          <p:nvPr/>
        </p:nvPicPr>
        <p:blipFill>
          <a:blip r:embed="rId15"/>
          <a:stretch/>
        </p:blipFill>
        <p:spPr bwMode="auto">
          <a:xfrm flipH="0" flipV="0">
            <a:off x="10796138" y="4709110"/>
            <a:ext cx="896409" cy="504228"/>
          </a:xfrm>
          <a:prstGeom prst="rect">
            <a:avLst/>
          </a:prstGeom>
        </p:spPr>
      </p:pic>
      <p:sp>
        <p:nvSpPr>
          <p:cNvPr id="444529120" name=""/>
          <p:cNvSpPr txBox="1"/>
          <p:nvPr/>
        </p:nvSpPr>
        <p:spPr bwMode="auto">
          <a:xfrm flipH="0" flipV="0">
            <a:off x="8773089" y="5745286"/>
            <a:ext cx="3011372" cy="3356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i="1"/>
              <a:t>Open source copyleft licences</a:t>
            </a:r>
            <a:endParaRPr i="1"/>
          </a:p>
        </p:txBody>
      </p:sp>
      <p:pic>
        <p:nvPicPr>
          <p:cNvPr id="1450078998" name=""/>
          <p:cNvPicPr>
            <a:picLocks noChangeAspect="1"/>
          </p:cNvPicPr>
          <p:nvPr/>
        </p:nvPicPr>
        <p:blipFill>
          <a:blip r:embed="rId16"/>
          <a:stretch/>
        </p:blipFill>
        <p:spPr bwMode="auto">
          <a:xfrm flipH="0" flipV="0">
            <a:off x="10551487" y="1904115"/>
            <a:ext cx="489300" cy="671877"/>
          </a:xfrm>
          <a:prstGeom prst="rect">
            <a:avLst/>
          </a:prstGeom>
        </p:spPr>
      </p:pic>
      <p:sp>
        <p:nvSpPr>
          <p:cNvPr id="255491353" name=""/>
          <p:cNvSpPr txBox="1"/>
          <p:nvPr/>
        </p:nvSpPr>
        <p:spPr bwMode="auto">
          <a:xfrm flipH="0" flipV="0">
            <a:off x="10137192" y="2738082"/>
            <a:ext cx="1517914"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u="sng">
                <a:hlinkClick r:id="rId17" tooltip="https://opensource.org/licenses/"/>
              </a:rPr>
              <a:t>OSI Approved Licences</a:t>
            </a:r>
            <a:endParaRPr/>
          </a:p>
        </p:txBody>
      </p:sp>
      <p:pic>
        <p:nvPicPr>
          <p:cNvPr id="150214248" name=""/>
          <p:cNvPicPr>
            <a:picLocks noChangeAspect="1"/>
          </p:cNvPicPr>
          <p:nvPr/>
        </p:nvPicPr>
        <p:blipFill>
          <a:blip r:embed="rId18"/>
          <a:stretch/>
        </p:blipFill>
        <p:spPr bwMode="auto">
          <a:xfrm flipH="0" flipV="0">
            <a:off x="9832239" y="3241031"/>
            <a:ext cx="1886978" cy="220035"/>
          </a:xfrm>
          <a:prstGeom prst="rect">
            <a:avLst/>
          </a:prstGeom>
        </p:spPr>
      </p:pic>
      <p:sp>
        <p:nvSpPr>
          <p:cNvPr id="611777245" name=""/>
          <p:cNvSpPr txBox="1"/>
          <p:nvPr/>
        </p:nvSpPr>
        <p:spPr bwMode="auto">
          <a:xfrm flipH="0" flipV="0">
            <a:off x="10137192" y="3533636"/>
            <a:ext cx="1555354" cy="244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1000" b="0" i="0" u="sng" strike="noStrike" cap="none" spc="0">
                <a:solidFill>
                  <a:schemeClr val="tx1"/>
                </a:solidFill>
                <a:latin typeface="Calibri"/>
                <a:ea typeface="Calibri"/>
                <a:cs typeface="Calibri"/>
                <a:hlinkClick r:id="rId19" tooltip="https://www.fsf.org/about/"/>
              </a:rPr>
              <a:t>Free Software Foundation</a:t>
            </a:r>
            <a:endParaRPr/>
          </a:p>
        </p:txBody>
      </p:sp>
      <p:sp>
        <p:nvSpPr>
          <p:cNvPr id="1704865196" name=""/>
          <p:cNvSpPr/>
          <p:nvPr/>
        </p:nvSpPr>
        <p:spPr bwMode="auto">
          <a:xfrm flipH="0" flipV="0">
            <a:off x="9660141" y="1798057"/>
            <a:ext cx="2231174" cy="2320959"/>
          </a:xfrm>
          <a:prstGeom prst="flowChartAlternateProcess">
            <a:avLst/>
          </a:prstGeom>
          <a:noFill/>
          <a:ln w="38099"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76445214" name=""/>
          <p:cNvSpPr txBox="1"/>
          <p:nvPr/>
        </p:nvSpPr>
        <p:spPr bwMode="auto">
          <a:xfrm flipH="0" flipV="0">
            <a:off x="7138857" y="5743902"/>
            <a:ext cx="1498560"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i="1"/>
              <a:t> Low copyleft</a:t>
            </a:r>
            <a:endParaRPr i="1"/>
          </a:p>
        </p:txBody>
      </p:sp>
      <p:sp>
        <p:nvSpPr>
          <p:cNvPr id="826838477" name=""/>
          <p:cNvSpPr/>
          <p:nvPr/>
        </p:nvSpPr>
        <p:spPr bwMode="auto">
          <a:xfrm flipH="0" flipV="0">
            <a:off x="6206984" y="6062063"/>
            <a:ext cx="451701" cy="4572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563572127" name=""/>
          <p:cNvSpPr/>
          <p:nvPr/>
        </p:nvSpPr>
        <p:spPr bwMode="auto">
          <a:xfrm flipH="0" flipV="0">
            <a:off x="8490234" y="6107783"/>
            <a:ext cx="451701" cy="4572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896081532" name=""/>
          <p:cNvPicPr>
            <a:picLocks noChangeAspect="1"/>
          </p:cNvPicPr>
          <p:nvPr/>
        </p:nvPicPr>
        <p:blipFill>
          <a:blip r:embed="rId20"/>
          <a:stretch/>
        </p:blipFill>
        <p:spPr bwMode="auto">
          <a:xfrm flipH="0" flipV="0">
            <a:off x="5985198" y="4912451"/>
            <a:ext cx="687762" cy="32199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78398427" name="Title 1"/>
          <p:cNvSpPr>
            <a:spLocks noGrp="1"/>
          </p:cNvSpPr>
          <p:nvPr>
            <p:ph type="title"/>
          </p:nvPr>
        </p:nvSpPr>
        <p:spPr bwMode="auto">
          <a:xfrm flipH="0" flipV="0">
            <a:off x="38098" y="22223"/>
            <a:ext cx="9031649" cy="815973"/>
          </a:xfrm>
        </p:spPr>
        <p:txBody>
          <a:bodyPr/>
          <a:lstStyle/>
          <a:p>
            <a:pPr>
              <a:defRPr/>
            </a:pPr>
            <a:r>
              <a:rPr sz="2800" b="0" i="0" u="none">
                <a:solidFill>
                  <a:srgbClr val="000000"/>
                </a:solidFill>
                <a:latin typeface="Arial"/>
                <a:ea typeface="Arial"/>
                <a:cs typeface="Arial"/>
              </a:rPr>
              <a:t>Creative </a:t>
            </a:r>
            <a:r>
              <a:rPr sz="2800" b="0" i="0" u="none">
                <a:solidFill>
                  <a:srgbClr val="000000"/>
                </a:solidFill>
                <a:latin typeface="Arial"/>
                <a:ea typeface="Arial"/>
                <a:cs typeface="Arial"/>
              </a:rPr>
              <a:t>Common Licences</a:t>
            </a:r>
            <a:endParaRPr/>
          </a:p>
        </p:txBody>
      </p:sp>
      <p:pic>
        <p:nvPicPr>
          <p:cNvPr id="936789469" name=""/>
          <p:cNvPicPr>
            <a:picLocks noChangeAspect="1"/>
          </p:cNvPicPr>
          <p:nvPr/>
        </p:nvPicPr>
        <p:blipFill>
          <a:blip r:embed="rId3"/>
          <a:stretch/>
        </p:blipFill>
        <p:spPr bwMode="auto">
          <a:xfrm flipH="0" flipV="0">
            <a:off x="491180" y="893147"/>
            <a:ext cx="10820397" cy="4273126"/>
          </a:xfrm>
          <a:prstGeom prst="rect">
            <a:avLst/>
          </a:prstGeom>
        </p:spPr>
      </p:pic>
      <p:sp>
        <p:nvSpPr>
          <p:cNvPr id="758179282" name=""/>
          <p:cNvSpPr txBox="1"/>
          <p:nvPr/>
        </p:nvSpPr>
        <p:spPr bwMode="auto">
          <a:xfrm flipH="0" flipV="0">
            <a:off x="491180" y="5111323"/>
            <a:ext cx="10821116"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t>Taken from Creative Commons license Wikipage (2023, December 15) in Wikipedia licensed under the Creative Commons Attribution-ShareAlike License 4.0 / cropped</a:t>
            </a:r>
            <a:endParaRPr sz="1200"/>
          </a:p>
        </p:txBody>
      </p:sp>
      <p:sp>
        <p:nvSpPr>
          <p:cNvPr id="1874798717" name=""/>
          <p:cNvSpPr/>
          <p:nvPr/>
        </p:nvSpPr>
        <p:spPr bwMode="auto">
          <a:xfrm flipH="0" flipV="0">
            <a:off x="727311" y="5539260"/>
            <a:ext cx="514350" cy="571500"/>
          </a:xfrm>
          <a:prstGeom prst="mathPlus">
            <a:avLst>
              <a:gd name="adj1" fmla="val 23520"/>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63105965" name=""/>
          <p:cNvSpPr txBox="1"/>
          <p:nvPr/>
        </p:nvSpPr>
        <p:spPr bwMode="auto">
          <a:xfrm flipH="0" flipV="0">
            <a:off x="1406517" y="5641951"/>
            <a:ext cx="1165895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A </a:t>
            </a:r>
            <a:r>
              <a:rPr b="1">
                <a:solidFill>
                  <a:schemeClr val="accent2"/>
                </a:solidFill>
              </a:rPr>
              <a:t>fact sheet</a:t>
            </a:r>
            <a:r>
              <a:rPr/>
              <a:t> on Creative Commons common concerns </a:t>
            </a:r>
            <a:r>
              <a:rPr/>
              <a:t>and OS produced by Foster can help you </a:t>
            </a:r>
            <a:r>
              <a:rPr u="sng">
                <a:hlinkClick r:id="rId4" tooltip="https://www.fosteropenscience.eu/content/fact-sheet-creative-commons-open-science"/>
              </a:rPr>
              <a:t>here</a:t>
            </a:r>
            <a:r>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25444219"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graphicFrame>
        <p:nvGraphicFramePr>
          <p:cNvPr id="1096583803" name=""/>
          <p:cNvGraphicFramePr>
            <a:graphicFrameLocks xmlns:a="http://schemas.openxmlformats.org/drawingml/2006/main"/>
          </p:cNvGraphicFramePr>
          <p:nvPr/>
        </p:nvGraphicFramePr>
        <p:xfrm>
          <a:off x="375840" y="1650447"/>
          <a:ext cx="11484424" cy="3657600"/>
        </p:xfrm>
        <a:graphic>
          <a:graphicData uri="http://schemas.openxmlformats.org/drawingml/2006/table">
            <a:tbl>
              <a:tblPr firstRow="1" firstCol="0" lastRow="0" lastCol="0" bandRow="1" bandCol="0"/>
              <a:tblGrid>
                <a:gridCol w="3828141"/>
                <a:gridCol w="3828141"/>
                <a:gridCol w="3828141"/>
              </a:tblGrid>
              <a:tr h="2486386">
                <a:tc>
                  <a:txBody>
                    <a:bodyPr/>
                    <a:p>
                      <a:pPr algn="ctr">
                        <a:defRPr/>
                      </a:pPr>
                      <a:r>
                        <a:rPr sz="1800" b="1" i="0" u="none">
                          <a:solidFill>
                            <a:srgbClr val="000000"/>
                          </a:solidFill>
                          <a:latin typeface="Times New Roman"/>
                          <a:ea typeface="Times New Roman"/>
                          <a:cs typeface="Times New Roman"/>
                        </a:rPr>
                        <a:t>OGL </a:t>
                      </a:r>
                      <a:endParaRPr sz="1800"/>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UK public sector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 if used with differently licensed data</a:t>
                      </a:r>
                      <a:endParaRPr sz="1800"/>
                    </a:p>
                    <a:p>
                      <a:pPr marL="217791" indent="-217791">
                        <a:buFont typeface="Wingdings"/>
                        <a:buChar char="§"/>
                        <a:defRPr/>
                      </a:pPr>
                      <a:r>
                        <a:rPr sz="1800" b="0" i="0" u="none">
                          <a:solidFill>
                            <a:srgbClr val="000000"/>
                          </a:solidFill>
                          <a:latin typeface="Times New Roman"/>
                          <a:ea typeface="Times New Roman"/>
                          <a:cs typeface="Times New Roman"/>
                        </a:rPr>
                        <a:t>categories of data that cannot be licensed in this way</a:t>
                      </a:r>
                      <a:endParaRPr sz="1800"/>
                    </a:p>
                    <a:p>
                      <a:pPr marL="217791" indent="-217791">
                        <a:buFont typeface="Wingdings"/>
                        <a:buChar char="§"/>
                        <a:defRPr/>
                      </a:pPr>
                      <a:r>
                        <a:rPr sz="1800" b="0" i="0" u="none">
                          <a:solidFill>
                            <a:srgbClr val="000000"/>
                          </a:solidFill>
                          <a:latin typeface="Times New Roman"/>
                          <a:ea typeface="Times New Roman"/>
                          <a:cs typeface="Times New Roman"/>
                        </a:rPr>
                        <a:t>ties to the UK legal context</a:t>
                      </a:r>
                      <a:endParaRPr/>
                    </a:p>
                  </a:txBody>
                  <a:tcPr>
                    <a:solidFill>
                      <a:schemeClr val="accent6">
                        <a:lumMod val="60000"/>
                        <a:lumOff val="40000"/>
                      </a:schemeClr>
                    </a:solidFill>
                  </a:tcPr>
                </a:tc>
                <a:tc>
                  <a:txBody>
                    <a:bodyPr/>
                    <a:p>
                      <a:pPr algn="ctr">
                        <a:defRPr/>
                      </a:pPr>
                      <a:r>
                        <a:rPr sz="1800" b="1" i="0" u="none">
                          <a:solidFill>
                            <a:schemeClr val="tx1"/>
                          </a:solidFill>
                          <a:latin typeface="Times New Roman"/>
                          <a:ea typeface="Times New Roman"/>
                          <a:cs typeface="Times New Roman"/>
                        </a:rPr>
                        <a:t>NCGL </a:t>
                      </a:r>
                      <a:endParaRPr sz="1800" b="1" i="0" u="none">
                        <a:solidFill>
                          <a:schemeClr val="tx1"/>
                        </a:solidFill>
                        <a:latin typeface="Times New Roman"/>
                        <a:ea typeface="Times New Roman"/>
                        <a:cs typeface="Times New Roman"/>
                      </a:endParaRPr>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commercially valuable UK public sector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 if used with differently licensed data</a:t>
                      </a:r>
                      <a:endParaRPr sz="1800"/>
                    </a:p>
                    <a:p>
                      <a:pPr marL="217791" indent="-217791">
                        <a:buFont typeface="Wingdings"/>
                        <a:buChar char="§"/>
                        <a:defRPr/>
                      </a:pPr>
                      <a:r>
                        <a:rPr sz="1800" b="0" i="0" u="none">
                          <a:solidFill>
                            <a:srgbClr val="000000"/>
                          </a:solidFill>
                          <a:latin typeface="Times New Roman"/>
                          <a:ea typeface="Times New Roman"/>
                          <a:cs typeface="Times New Roman"/>
                        </a:rPr>
                        <a:t>restrictions on uses: only use with dual licensing</a:t>
                      </a:r>
                      <a:endParaRPr sz="1800"/>
                    </a:p>
                    <a:p>
                      <a:pPr marL="217791" indent="-217791">
                        <a:buFont typeface="Wingdings"/>
                        <a:buChar char="§"/>
                        <a:defRPr/>
                      </a:pPr>
                      <a:r>
                        <a:rPr sz="1800" b="0" i="0" u="none">
                          <a:solidFill>
                            <a:srgbClr val="000000"/>
                          </a:solidFill>
                          <a:latin typeface="Times New Roman"/>
                          <a:ea typeface="Times New Roman"/>
                          <a:cs typeface="Times New Roman"/>
                        </a:rPr>
                        <a:t>categories of data that cannot be licensed in this way</a:t>
                      </a:r>
                      <a:endParaRPr sz="1800"/>
                    </a:p>
                    <a:p>
                      <a:pPr marL="217791" indent="-217791">
                        <a:buFont typeface="Wingdings"/>
                        <a:buChar char="§"/>
                        <a:defRPr/>
                      </a:pPr>
                      <a:r>
                        <a:rPr sz="1800" b="0" i="0" u="none">
                          <a:solidFill>
                            <a:srgbClr val="000000"/>
                          </a:solidFill>
                          <a:latin typeface="Times New Roman"/>
                          <a:ea typeface="Times New Roman"/>
                          <a:cs typeface="Times New Roman"/>
                        </a:rPr>
                        <a:t>ties to the UK legal context</a:t>
                      </a:r>
                      <a:endParaRPr sz="1800"/>
                    </a:p>
                  </a:txBody>
                  <a:tcPr/>
                </a:tc>
                <a:tc>
                  <a:txBody>
                    <a:bodyPr/>
                    <a:p>
                      <a:pPr algn="ctr">
                        <a:defRPr/>
                      </a:pPr>
                      <a:r>
                        <a:rPr sz="1800" b="1" i="0" u="none">
                          <a:solidFill>
                            <a:srgbClr val="000000"/>
                          </a:solidFill>
                          <a:latin typeface="Times New Roman"/>
                          <a:ea typeface="Times New Roman"/>
                          <a:cs typeface="Times New Roman"/>
                        </a:rPr>
                        <a:t>Public domain </a:t>
                      </a:r>
                      <a:endParaRPr sz="1800"/>
                    </a:p>
                    <a:p>
                      <a:pPr>
                        <a:defRPr/>
                      </a:pPr>
                      <a:r>
                        <a:rPr sz="1800" b="1" i="0" u="none">
                          <a:solidFill>
                            <a:srgbClr val="000000"/>
                          </a:solidFill>
                          <a:latin typeface="Times New Roman"/>
                          <a:ea typeface="Times New Roman"/>
                          <a:cs typeface="Times New Roman"/>
                        </a:rPr>
                        <a:t>Good for</a:t>
                      </a:r>
                      <a:endParaRPr sz="1800"/>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by anyone or any tool</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any purpose</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lack of control over how database is reused</a:t>
                      </a:r>
                      <a:endParaRPr sz="1800"/>
                    </a:p>
                    <a:p>
                      <a:pPr marL="217791" indent="-217791">
                        <a:buFont typeface="Wingdings"/>
                        <a:buChar char="§"/>
                        <a:defRPr/>
                      </a:pPr>
                      <a:r>
                        <a:rPr sz="1800" b="0" i="0" u="none">
                          <a:solidFill>
                            <a:srgbClr val="000000"/>
                          </a:solidFill>
                          <a:latin typeface="Times New Roman"/>
                          <a:ea typeface="Times New Roman"/>
                          <a:cs typeface="Times New Roman"/>
                        </a:rPr>
                        <a:t>lack of protection against unfair competition</a:t>
                      </a:r>
                      <a:endParaRPr/>
                    </a:p>
                  </a:txBody>
                  <a:tcPr>
                    <a:solidFill>
                      <a:schemeClr val="accent4">
                        <a:lumMod val="75000"/>
                      </a:schemeClr>
                    </a:solidFill>
                  </a:tcPr>
                </a:tc>
              </a:tr>
            </a:tbl>
          </a:graphicData>
        </a:graphic>
      </p:graphicFrame>
      <p:sp>
        <p:nvSpPr>
          <p:cNvPr id="1489221697" name="Title 1"/>
          <p:cNvSpPr>
            <a:spLocks noGrp="1"/>
          </p:cNvSpPr>
          <p:nvPr>
            <p:ph type="title"/>
          </p:nvPr>
        </p:nvSpPr>
        <p:spPr bwMode="auto">
          <a:xfrm flipH="0" flipV="0">
            <a:off x="222199" y="-22019"/>
            <a:ext cx="12084313" cy="1325559"/>
          </a:xfrm>
        </p:spPr>
        <p:txBody>
          <a:bodyPr/>
          <a:lstStyle/>
          <a:p>
            <a:pPr>
              <a:defRPr/>
            </a:pPr>
            <a:r>
              <a:rPr sz="3600"/>
              <a:t>Licenses advantages and limitations (example of the UK context)</a:t>
            </a:r>
            <a:endParaRPr/>
          </a:p>
        </p:txBody>
      </p:sp>
      <p:sp>
        <p:nvSpPr>
          <p:cNvPr id="1624741545" name=""/>
          <p:cNvSpPr txBox="1"/>
          <p:nvPr/>
        </p:nvSpPr>
        <p:spPr bwMode="auto">
          <a:xfrm flipH="0" flipV="0">
            <a:off x="17493" y="5837512"/>
            <a:ext cx="8782192" cy="7318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u="sng">
                <a:solidFill>
                  <a:schemeClr val="tx1"/>
                </a:solidFill>
                <a:hlinkClick r:id="rId3" tooltip="https://www.dcc.ac.uk/guidance/how-guides/license-research-data#fn18x0"/>
              </a:rPr>
              <a:t>Source :</a:t>
            </a:r>
            <a:r>
              <a:rPr sz="1800" u="sng">
                <a:solidFill>
                  <a:schemeClr val="tx1"/>
                </a:solidFill>
                <a:hlinkClick r:id="rId3" tooltip="https://www.dcc.ac.uk/guidance/how-guides/license-research-data#fn18x0"/>
              </a:rPr>
              <a:t> </a:t>
            </a:r>
            <a:r>
              <a:rPr sz="1800" u="sng">
                <a:solidFill>
                  <a:schemeClr val="tx1"/>
                </a:solidFill>
                <a:hlinkClick r:id="rId3" tooltip="https://www.dcc.ac.uk/guidance/how-guides/license-research-data#fn18x0"/>
              </a:rPr>
              <a:t>https://www.dcc.ac.uk/guidance/how-guides/license-research-data#fn18x0</a:t>
            </a:r>
            <a:endParaRPr sz="1400"/>
          </a:p>
          <a:p>
            <a:pPr algn="l">
              <a:defRPr/>
            </a:pP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28840973"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graphicFrame>
        <p:nvGraphicFramePr>
          <p:cNvPr id="1213390638" name=""/>
          <p:cNvGraphicFramePr>
            <a:graphicFrameLocks xmlns:a="http://schemas.openxmlformats.org/drawingml/2006/main"/>
          </p:cNvGraphicFramePr>
          <p:nvPr/>
        </p:nvGraphicFramePr>
        <p:xfrm>
          <a:off x="411118" y="1844475"/>
          <a:ext cx="11484424" cy="3657600"/>
        </p:xfrm>
        <a:graphic>
          <a:graphicData uri="http://schemas.openxmlformats.org/drawingml/2006/table">
            <a:tbl>
              <a:tblPr firstRow="1" firstCol="0" lastRow="0" lastCol="0" bandRow="1" bandCol="0"/>
              <a:tblGrid>
                <a:gridCol w="3828141"/>
                <a:gridCol w="3828141"/>
                <a:gridCol w="3828141"/>
              </a:tblGrid>
              <a:tr h="2308714">
                <a:tc>
                  <a:txBody>
                    <a:bodyPr/>
                    <a:p>
                      <a:pPr algn="ctr">
                        <a:defRPr/>
                      </a:pPr>
                      <a:r>
                        <a:rPr sz="1800" b="1" i="0" u="none">
                          <a:solidFill>
                            <a:srgbClr val="000000"/>
                          </a:solidFill>
                          <a:latin typeface="Times New Roman"/>
                          <a:ea typeface="Times New Roman"/>
                          <a:cs typeface="Times New Roman"/>
                        </a:rPr>
                        <a:t>Creative Commons </a:t>
                      </a:r>
                      <a:endParaRPr sz="2400">
                        <a:latin typeface="Times New Roman"/>
                        <a:cs typeface="Times New Roman"/>
                      </a:endParaRPr>
                    </a:p>
                    <a:p>
                      <a:pPr>
                        <a:defRPr/>
                      </a:pPr>
                      <a:r>
                        <a:rPr sz="1800" b="1" i="0" u="none">
                          <a:solidFill>
                            <a:srgbClr val="000000"/>
                          </a:solidFill>
                          <a:latin typeface="Times New Roman"/>
                          <a:ea typeface="Times New Roman"/>
                          <a:cs typeface="Times New Roman"/>
                        </a:rPr>
                        <a:t>Good for</a:t>
                      </a:r>
                      <a:endParaRPr sz="1800" b="0" i="0" u="none">
                        <a:solidFill>
                          <a:srgbClr val="000000"/>
                        </a:solidFill>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very simple, factual datasets</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2400">
                        <a:latin typeface="Times New Roman"/>
                        <a:cs typeface="Times New Roman"/>
                      </a:endParaRPr>
                    </a:p>
                    <a:p>
                      <a:pPr>
                        <a:defRPr/>
                      </a:pPr>
                      <a:r>
                        <a:rPr sz="1800" b="1" i="0" u="none">
                          <a:solidFill>
                            <a:srgbClr val="000000"/>
                          </a:solidFill>
                          <a:latin typeface="Times New Roman"/>
                          <a:ea typeface="Times New Roman"/>
                          <a:cs typeface="Times New Roman"/>
                        </a:rPr>
                        <a:t>Watch out for</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versions: use v. 4 or later</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NC condition: only use with dual licensing</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SA condition as it reduces interoperability</a:t>
                      </a:r>
                      <a:endParaRPr sz="2400">
                        <a:latin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the ND condition as it severely restricts reus</a:t>
                      </a:r>
                      <a:r>
                        <a:rPr sz="1800" b="0" i="0" u="none">
                          <a:solidFill>
                            <a:srgbClr val="000000"/>
                          </a:solidFill>
                          <a:latin typeface="Times New Roman"/>
                          <a:ea typeface="Times New Roman"/>
                          <a:cs typeface="Times New Roman"/>
                        </a:rPr>
                        <a:t>e</a:t>
                      </a:r>
                      <a:endParaRPr/>
                    </a:p>
                  </a:txBody>
                  <a:tcPr>
                    <a:solidFill>
                      <a:srgbClr val="FFC000"/>
                    </a:solidFill>
                  </a:tcPr>
                </a:tc>
                <a:tc>
                  <a:txBody>
                    <a:bodyPr/>
                    <a:p>
                      <a:pPr algn="ctr">
                        <a:defRPr/>
                      </a:pPr>
                      <a:r>
                        <a:rPr sz="1800" b="1" i="0" u="none">
                          <a:solidFill>
                            <a:srgbClr val="000000"/>
                          </a:solidFill>
                          <a:latin typeface="Times New Roman"/>
                          <a:ea typeface="Times New Roman"/>
                          <a:cs typeface="Times New Roman"/>
                        </a:rPr>
                        <a:t>ODC-By </a:t>
                      </a:r>
                      <a:endParaRPr sz="1800"/>
                    </a:p>
                    <a:p>
                      <a:pPr>
                        <a:defRPr/>
                      </a:pPr>
                      <a:r>
                        <a:rPr sz="1800" b="1" i="0" u="none">
                          <a:solidFill>
                            <a:srgbClr val="000000"/>
                          </a:solidFill>
                          <a:latin typeface="Times New Roman"/>
                          <a:ea typeface="Times New Roman"/>
                          <a:cs typeface="Times New Roman"/>
                        </a:rPr>
                        <a:t>Good for</a:t>
                      </a:r>
                      <a:endParaRPr sz="1800" b="1" i="0" u="none">
                        <a:solidFill>
                          <a:srgbClr val="000000"/>
                        </a:solidFill>
                        <a:latin typeface="Times New Roman"/>
                        <a:ea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generating non-data products</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a:p>
                  </a:txBody>
                  <a:tcPr/>
                </a:tc>
                <a:tc>
                  <a:txBody>
                    <a:bodyPr/>
                    <a:p>
                      <a:pPr algn="ctr">
                        <a:defRPr/>
                      </a:pPr>
                      <a:r>
                        <a:rPr sz="1800" b="1" i="0" u="none">
                          <a:solidFill>
                            <a:srgbClr val="000000"/>
                          </a:solidFill>
                          <a:latin typeface="Times New Roman"/>
                          <a:ea typeface="Times New Roman"/>
                          <a:cs typeface="Times New Roman"/>
                        </a:rPr>
                        <a:t>ODC-ODbL </a:t>
                      </a:r>
                      <a:endParaRPr sz="1800"/>
                    </a:p>
                    <a:p>
                      <a:pPr>
                        <a:defRPr/>
                      </a:pPr>
                      <a:r>
                        <a:rPr sz="1800" b="1" i="0" u="none">
                          <a:solidFill>
                            <a:srgbClr val="000000"/>
                          </a:solidFill>
                          <a:latin typeface="Times New Roman"/>
                          <a:ea typeface="Times New Roman"/>
                          <a:cs typeface="Times New Roman"/>
                        </a:rPr>
                        <a:t>Good for</a:t>
                      </a:r>
                      <a:endParaRPr sz="1800" b="0" i="0" u="none">
                        <a:solidFill>
                          <a:srgbClr val="000000"/>
                        </a:solidFill>
                        <a:latin typeface="Times New Roman"/>
                        <a:ea typeface="Times New Roman"/>
                        <a:cs typeface="Times New Roman"/>
                      </a:endParaRPr>
                    </a:p>
                    <a:p>
                      <a:pPr marL="217791" indent="-217791">
                        <a:buFont typeface="Wingdings"/>
                        <a:buChar char="§"/>
                        <a:defRPr/>
                      </a:pPr>
                      <a:r>
                        <a:rPr sz="1800" b="0" i="0" u="none">
                          <a:solidFill>
                            <a:srgbClr val="000000"/>
                          </a:solidFill>
                          <a:latin typeface="Times New Roman"/>
                          <a:ea typeface="Times New Roman"/>
                          <a:cs typeface="Times New Roman"/>
                        </a:rPr>
                        <a:t>most databases and datasets</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automatically</a:t>
                      </a:r>
                      <a:endParaRPr sz="1800"/>
                    </a:p>
                    <a:p>
                      <a:pPr marL="217791" indent="-217791">
                        <a:buFont typeface="Wingdings"/>
                        <a:buChar char="§"/>
                        <a:defRPr/>
                      </a:pPr>
                      <a:r>
                        <a:rPr sz="1800" b="0" i="0" u="none">
                          <a:solidFill>
                            <a:srgbClr val="000000"/>
                          </a:solidFill>
                          <a:latin typeface="Times New Roman"/>
                          <a:ea typeface="Times New Roman"/>
                          <a:cs typeface="Times New Roman"/>
                        </a:rPr>
                        <a:t>data to be used for generating non-data products</a:t>
                      </a:r>
                      <a:endParaRPr sz="1800"/>
                    </a:p>
                    <a:p>
                      <a:pPr>
                        <a:defRPr/>
                      </a:pPr>
                      <a:r>
                        <a:rPr sz="1800" b="1" i="0" u="none">
                          <a:solidFill>
                            <a:srgbClr val="000000"/>
                          </a:solidFill>
                          <a:latin typeface="Times New Roman"/>
                          <a:ea typeface="Times New Roman"/>
                          <a:cs typeface="Times New Roman"/>
                        </a:rPr>
                        <a:t>Watch out for</a:t>
                      </a:r>
                      <a:endParaRPr sz="1800"/>
                    </a:p>
                    <a:p>
                      <a:pPr marL="217791" indent="-217791">
                        <a:buFont typeface="Wingdings"/>
                        <a:buChar char="§"/>
                        <a:defRPr/>
                      </a:pPr>
                      <a:r>
                        <a:rPr sz="1800" b="0" i="0" u="none">
                          <a:solidFill>
                            <a:srgbClr val="000000"/>
                          </a:solidFill>
                          <a:latin typeface="Times New Roman"/>
                          <a:ea typeface="Times New Roman"/>
                          <a:cs typeface="Times New Roman"/>
                        </a:rPr>
                        <a:t>attribution stacking</a:t>
                      </a:r>
                      <a:endParaRPr sz="1800"/>
                    </a:p>
                    <a:p>
                      <a:pPr marL="217791" indent="-217791">
                        <a:buFont typeface="Wingdings"/>
                        <a:buChar char="§"/>
                        <a:defRPr/>
                      </a:pPr>
                      <a:r>
                        <a:rPr sz="1800" b="0" i="0" u="none">
                          <a:solidFill>
                            <a:srgbClr val="000000"/>
                          </a:solidFill>
                          <a:latin typeface="Times New Roman"/>
                          <a:ea typeface="Times New Roman"/>
                          <a:cs typeface="Times New Roman"/>
                        </a:rPr>
                        <a:t>the copyleft condition as it reduces interoperability</a:t>
                      </a:r>
                      <a:endParaRPr sz="1800"/>
                    </a:p>
                    <a:p>
                      <a:pPr marL="217791" indent="-217791">
                        <a:buFont typeface="Wingdings"/>
                        <a:buChar char="§"/>
                        <a:defRPr/>
                      </a:pPr>
                      <a:r>
                        <a:rPr sz="1800" b="0" i="0" u="none">
                          <a:solidFill>
                            <a:srgbClr val="000000"/>
                          </a:solidFill>
                          <a:latin typeface="Times New Roman"/>
                          <a:ea typeface="Times New Roman"/>
                          <a:cs typeface="Times New Roman"/>
                        </a:rPr>
                        <a:t>the DRM clause as it may put off some reusers</a:t>
                      </a:r>
                      <a:endParaRPr/>
                    </a:p>
                  </a:txBody>
                  <a:tcPr>
                    <a:solidFill>
                      <a:schemeClr val="accent3"/>
                    </a:solidFill>
                  </a:tcPr>
                </a:tc>
              </a:tr>
            </a:tbl>
          </a:graphicData>
        </a:graphic>
      </p:graphicFrame>
      <p:sp>
        <p:nvSpPr>
          <p:cNvPr id="528264791" name="Title 1"/>
          <p:cNvSpPr>
            <a:spLocks noGrp="1"/>
          </p:cNvSpPr>
          <p:nvPr>
            <p:ph type="title"/>
          </p:nvPr>
        </p:nvSpPr>
        <p:spPr bwMode="auto">
          <a:xfrm flipH="0" flipV="0">
            <a:off x="169283" y="224924"/>
            <a:ext cx="12084313" cy="1325559"/>
          </a:xfrm>
        </p:spPr>
        <p:txBody>
          <a:bodyPr/>
          <a:lstStyle/>
          <a:p>
            <a:pPr>
              <a:defRPr/>
            </a:pPr>
            <a:r>
              <a:rPr sz="3600"/>
              <a:t>Licenses advantages and limitations (example of the UK context)</a:t>
            </a:r>
            <a:endParaRPr/>
          </a:p>
        </p:txBody>
      </p:sp>
      <p:sp>
        <p:nvSpPr>
          <p:cNvPr id="2078051743" name=""/>
          <p:cNvSpPr txBox="1"/>
          <p:nvPr/>
        </p:nvSpPr>
        <p:spPr bwMode="auto">
          <a:xfrm flipH="0" flipV="0">
            <a:off x="52771" y="5837829"/>
            <a:ext cx="8782192" cy="7013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u="sng">
                <a:solidFill>
                  <a:schemeClr val="tx1"/>
                </a:solidFill>
                <a:hlinkClick r:id="rId3" tooltip="https://www.dcc.ac.uk/guidance/how-guides/license-research-data#fn18x0"/>
              </a:rPr>
              <a:t>Source :</a:t>
            </a:r>
            <a:r>
              <a:rPr sz="1800" u="sng">
                <a:solidFill>
                  <a:schemeClr val="tx1"/>
                </a:solidFill>
                <a:hlinkClick r:id="rId3" tooltip="https://www.dcc.ac.uk/guidance/how-guides/license-research-data#fn18x0"/>
              </a:rPr>
              <a:t> </a:t>
            </a:r>
            <a:r>
              <a:rPr sz="1800" u="sng">
                <a:solidFill>
                  <a:schemeClr val="tx1"/>
                </a:solidFill>
                <a:hlinkClick r:id="rId3" tooltip="https://www.dcc.ac.uk/guidance/how-guides/license-research-data#fn18x0"/>
              </a:rPr>
              <a:t>https://www.dcc.ac.uk/guidance/how-guides/license-research-data#fn18x0</a:t>
            </a:r>
            <a:endParaRPr sz="1200"/>
          </a:p>
          <a:p>
            <a:pPr algn="l">
              <a:defRPr/>
            </a:pP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84588354" name="Titre 1"/>
          <p:cNvSpPr>
            <a:spLocks noGrp="1"/>
          </p:cNvSpPr>
          <p:nvPr/>
        </p:nvSpPr>
        <p:spPr bwMode="auto">
          <a:xfrm>
            <a:off x="-19049" y="-377824"/>
            <a:ext cx="10515600" cy="1325560"/>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br>
              <a:rPr lang="en-US" sz="2800">
                <a:solidFill>
                  <a:srgbClr val="000000"/>
                </a:solidFill>
              </a:rPr>
            </a:br>
            <a:endParaRPr lang="fr-FR" sz="2800"/>
          </a:p>
        </p:txBody>
      </p:sp>
      <p:sp>
        <p:nvSpPr>
          <p:cNvPr id="1627573777" name=""/>
          <p:cNvSpPr txBox="1"/>
          <p:nvPr/>
        </p:nvSpPr>
        <p:spPr bwMode="auto">
          <a:xfrm flipH="0" flipV="0">
            <a:off x="61470" y="725734"/>
            <a:ext cx="11984033" cy="2194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sz="1600"/>
          </a:p>
          <a:p>
            <a:pPr marL="283878" indent="-283878">
              <a:buFont typeface="Wingdings"/>
              <a:buChar char="ü"/>
              <a:defRPr/>
            </a:pPr>
            <a:r>
              <a:rPr lang="en-US" sz="1800" b="0" i="0" u="none" strike="noStrike" cap="none" spc="0">
                <a:solidFill>
                  <a:schemeClr val="tx1"/>
                </a:solidFill>
                <a:latin typeface="Arial"/>
                <a:ea typeface="Arial"/>
                <a:cs typeface="Arial"/>
              </a:rPr>
              <a:t>If you intend to </a:t>
            </a:r>
            <a:r>
              <a:rPr lang="en-US" sz="1800" b="1" i="0" u="none" strike="noStrike" cap="none" spc="0">
                <a:solidFill>
                  <a:schemeClr val="tx1"/>
                </a:solidFill>
                <a:latin typeface="Arial"/>
                <a:ea typeface="Arial"/>
                <a:cs typeface="Arial"/>
              </a:rPr>
              <a:t>reuse data</a:t>
            </a:r>
            <a:r>
              <a:rPr lang="en-US" sz="1800" b="0" i="0" u="none" strike="noStrike" cap="none" spc="0">
                <a:solidFill>
                  <a:schemeClr val="tx1"/>
                </a:solidFill>
                <a:latin typeface="Arial"/>
                <a:ea typeface="Arial"/>
                <a:cs typeface="Arial"/>
              </a:rPr>
              <a:t>, c</a:t>
            </a:r>
            <a:r>
              <a:rPr sz="1800" b="0" i="0" u="none">
                <a:solidFill>
                  <a:srgbClr val="000000"/>
                </a:solidFill>
                <a:latin typeface="Arial"/>
                <a:ea typeface="Arial"/>
                <a:cs typeface="Arial"/>
              </a:rPr>
              <a:t>heck </a:t>
            </a:r>
            <a:r>
              <a:rPr sz="1800" b="1" i="0" u="none">
                <a:solidFill>
                  <a:srgbClr val="000000"/>
                </a:solidFill>
                <a:latin typeface="Arial"/>
                <a:ea typeface="Arial"/>
                <a:cs typeface="Arial"/>
              </a:rPr>
              <a:t>under which terms and conditions the data is shared</a:t>
            </a:r>
            <a:r>
              <a:rPr sz="1800" b="0" i="0" u="none">
                <a:solidFill>
                  <a:srgbClr val="000000"/>
                </a:solidFill>
                <a:latin typeface="Arial"/>
                <a:ea typeface="Arial"/>
                <a:cs typeface="Arial"/>
              </a:rPr>
              <a:t>. Make sure that there is a licence, and that the licence gives you permission to do what you intend to. </a:t>
            </a:r>
            <a:r>
              <a:rPr sz="1800" b="0" i="0" u="none">
                <a:solidFill>
                  <a:srgbClr val="000000"/>
                </a:solidFill>
                <a:latin typeface="Arial"/>
                <a:ea typeface="Arial"/>
                <a:cs typeface="Arial"/>
              </a:rPr>
              <a:t>Without a licence, reusing a dataset could be setting you up for legal trouble.</a:t>
            </a:r>
            <a:endParaRPr sz="1800">
              <a:latin typeface="Arial"/>
              <a:cs typeface="Arial"/>
            </a:endParaRPr>
          </a:p>
          <a:p>
            <a:pPr marL="283878" indent="-283878">
              <a:buFont typeface="Wingdings"/>
              <a:buChar char="ü"/>
              <a:defRPr/>
            </a:pPr>
            <a:endParaRPr sz="1800"/>
          </a:p>
          <a:p>
            <a:pPr marL="283878" indent="-283878">
              <a:buFont typeface="Wingdings"/>
              <a:buChar char="ü"/>
              <a:defRPr/>
            </a:pPr>
            <a:r>
              <a:rPr lang="en-US" sz="1800" b="0" i="0" u="none" strike="noStrike" cap="none" spc="0">
                <a:solidFill>
                  <a:schemeClr val="tx1"/>
                </a:solidFill>
                <a:latin typeface="Arial"/>
                <a:ea typeface="Arial"/>
                <a:cs typeface="Arial"/>
              </a:rPr>
              <a:t>Find the right </a:t>
            </a:r>
            <a:r>
              <a:rPr lang="en-US" sz="1800" b="0" i="0" u="none" strike="noStrike" cap="none" spc="0">
                <a:solidFill>
                  <a:schemeClr val="tx1"/>
                </a:solidFill>
                <a:latin typeface="Arial"/>
                <a:ea typeface="Arial"/>
                <a:cs typeface="Arial"/>
              </a:rPr>
              <a:t>licence</a:t>
            </a:r>
            <a:r>
              <a:rPr lang="en-US" sz="1800" b="0" i="0" u="none" strike="noStrike" cap="none" spc="0">
                <a:solidFill>
                  <a:schemeClr val="tx1"/>
                </a:solidFill>
                <a:latin typeface="Arial"/>
                <a:ea typeface="Arial"/>
                <a:cs typeface="Arial"/>
              </a:rPr>
              <a:t> for your research output. </a:t>
            </a:r>
            <a:r>
              <a:rPr lang="en-US" sz="1800" b="0" i="0" u="sng" strike="noStrike" cap="none" spc="0">
                <a:solidFill>
                  <a:schemeClr val="tx1"/>
                </a:solidFill>
                <a:latin typeface="Arial"/>
                <a:ea typeface="Arial"/>
                <a:cs typeface="Arial"/>
                <a:hlinkClick r:id="rId3" tooltip="http://ufal.github.io/public-license-selector/"/>
              </a:rPr>
              <a:t>License </a:t>
            </a:r>
            <a:r>
              <a:rPr lang="en-US" sz="1800" b="0" i="0" u="sng" strike="noStrike" cap="none" spc="0">
                <a:solidFill>
                  <a:schemeClr val="tx1"/>
                </a:solidFill>
                <a:latin typeface="Arial"/>
                <a:ea typeface="Arial"/>
                <a:cs typeface="Arial"/>
                <a:hlinkClick r:id="rId3" tooltip="http://ufal.github.io/public-license-selector/"/>
              </a:rPr>
              <a:t>Selector </a:t>
            </a:r>
            <a:r>
              <a:rPr lang="en-US" sz="1800" b="0" i="0" u="none" strike="noStrike" cap="none" spc="0">
                <a:solidFill>
                  <a:schemeClr val="tx1"/>
                </a:solidFill>
                <a:latin typeface="Arial"/>
                <a:ea typeface="Arial"/>
                <a:cs typeface="Arial"/>
              </a:rPr>
              <a:t>and </a:t>
            </a:r>
            <a:r>
              <a:rPr lang="en-US" sz="1800" b="0" i="0" u="sng" strike="noStrike" cap="none" spc="0">
                <a:solidFill>
                  <a:schemeClr val="tx1"/>
                </a:solidFill>
                <a:latin typeface="Arial"/>
                <a:ea typeface="Arial"/>
                <a:cs typeface="Arial"/>
                <a:hlinkClick r:id="rId4" tooltip="https://choosealicense.com/"/>
              </a:rPr>
              <a:t>Choose a </a:t>
            </a:r>
            <a:r>
              <a:rPr lang="en-US" sz="1800" b="0" i="0" u="sng" strike="noStrike" cap="none" spc="0">
                <a:solidFill>
                  <a:schemeClr val="tx1"/>
                </a:solidFill>
                <a:latin typeface="Arial"/>
                <a:ea typeface="Arial"/>
                <a:cs typeface="Arial"/>
                <a:hlinkClick r:id="rId4" tooltip="https://choosealicense.com/"/>
              </a:rPr>
              <a:t>license</a:t>
            </a:r>
            <a:r>
              <a:rPr lang="en-US" sz="1800" b="0" i="0" u="none" strike="noStrike" cap="none" spc="0">
                <a:solidFill>
                  <a:schemeClr val="tx1"/>
                </a:solidFill>
                <a:latin typeface="Arial"/>
                <a:ea typeface="Arial"/>
                <a:cs typeface="Arial"/>
              </a:rPr>
              <a:t>, </a:t>
            </a:r>
            <a:r>
              <a:rPr lang="en-US" sz="1800" b="1" i="0" u="none" strike="noStrike" cap="none" spc="0">
                <a:solidFill>
                  <a:schemeClr val="tx1"/>
                </a:solidFill>
                <a:latin typeface="Arial"/>
                <a:ea typeface="Arial"/>
                <a:cs typeface="Arial"/>
              </a:rPr>
              <a:t>tools </a:t>
            </a:r>
            <a:r>
              <a:rPr lang="en-US" sz="1800" b="1" i="0" u="none" strike="noStrike" cap="none" spc="0">
                <a:solidFill>
                  <a:schemeClr val="tx1"/>
                </a:solidFill>
                <a:latin typeface="Arial"/>
                <a:ea typeface="Arial"/>
                <a:cs typeface="Arial"/>
              </a:rPr>
              <a:t>can help you make a choice</a:t>
            </a:r>
            <a:r>
              <a:rPr lang="en-US" sz="1800" b="0" i="0" u="none" strike="noStrike" cap="none" spc="0">
                <a:solidFill>
                  <a:schemeClr val="tx1"/>
                </a:solidFill>
                <a:latin typeface="Arial"/>
                <a:ea typeface="Arial"/>
                <a:cs typeface="Arial"/>
              </a:rPr>
              <a:t>. To assign a Creative Common license, you can use </a:t>
            </a:r>
            <a:r>
              <a:rPr lang="en-US" sz="1800" b="0" i="0" u="sng" strike="noStrike" cap="none" spc="0">
                <a:solidFill>
                  <a:schemeClr val="tx1"/>
                </a:solidFill>
                <a:latin typeface="Arial"/>
                <a:ea typeface="Arial"/>
                <a:cs typeface="Arial"/>
                <a:hlinkClick r:id="rId5" tooltip="https://chooser-beta.creativecommons.org/"/>
              </a:rPr>
              <a:t>License Chooser</a:t>
            </a:r>
            <a:r>
              <a:rPr lang="en-US" sz="1800" b="0" i="0" u="none" strike="noStrike" cap="none" spc="0">
                <a:solidFill>
                  <a:schemeClr val="tx1"/>
                </a:solidFill>
                <a:latin typeface="Arial"/>
                <a:ea typeface="Arial"/>
                <a:cs typeface="Arial"/>
              </a:rPr>
              <a:t>. </a:t>
            </a:r>
            <a:endParaRPr lang="en-US" sz="1600" b="0" i="0" u="none" strike="noStrike" cap="none" spc="0">
              <a:solidFill>
                <a:schemeClr val="tx1"/>
              </a:solidFill>
              <a:latin typeface="Arial"/>
              <a:ea typeface="Arial"/>
              <a:cs typeface="Arial"/>
            </a:endParaRPr>
          </a:p>
          <a:p>
            <a:pPr>
              <a:defRPr/>
            </a:pPr>
            <a:endParaRPr sz="1400"/>
          </a:p>
        </p:txBody>
      </p:sp>
      <p:pic>
        <p:nvPicPr>
          <p:cNvPr id="590369409" name="" descr="Stick figures discussing how to open data - with a can opener?" title="Cartoon of researchers discussing data"/>
          <p:cNvPicPr>
            <a:picLocks noChangeAspect="1"/>
          </p:cNvPicPr>
          <p:nvPr/>
        </p:nvPicPr>
        <p:blipFill>
          <a:blip r:embed="rId6"/>
          <a:stretch/>
        </p:blipFill>
        <p:spPr bwMode="auto">
          <a:xfrm rot="0" flipH="0" flipV="0">
            <a:off x="3722400" y="2800800"/>
            <a:ext cx="7239600" cy="3067199"/>
          </a:xfrm>
          <a:prstGeom prst="rect">
            <a:avLst/>
          </a:prstGeom>
        </p:spPr>
      </p:pic>
      <p:sp>
        <p:nvSpPr>
          <p:cNvPr id="1777550039" name=""/>
          <p:cNvSpPr txBox="1"/>
          <p:nvPr/>
        </p:nvSpPr>
        <p:spPr bwMode="auto">
          <a:xfrm flipH="0" flipV="0">
            <a:off x="1538097" y="5982469"/>
            <a:ext cx="9030418"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900"/>
              <a:t>&lt;image source : </a:t>
            </a:r>
            <a:r>
              <a:rPr lang="en-US" sz="900" b="0" i="0" u="sng" strike="noStrike" cap="none" spc="0">
                <a:solidFill>
                  <a:schemeClr val="tx1"/>
                </a:solidFill>
                <a:latin typeface="Arial"/>
                <a:ea typeface="Arial"/>
                <a:cs typeface="Arial"/>
                <a:hlinkClick r:id="rId7" tooltip="https://open-science-training-handbook.github.io/Open-Science-Training-Handbook_EN/02OpenScienceBasics/06OpenLicensingAndFileFormats.html"/>
              </a:rPr>
              <a:t>https://open-science-training-handbook.github.io/Open-Science-Training-Handbook_EN/02OpenScienceBasics/06OpenLicensingAndFileFormats.html</a:t>
            </a:r>
            <a:r>
              <a:rPr sz="900"/>
              <a:t> CC0&gt;</a:t>
            </a:r>
            <a:endParaRPr sz="600"/>
          </a:p>
        </p:txBody>
      </p:sp>
      <p:sp>
        <p:nvSpPr>
          <p:cNvPr id="465450036" name=""/>
          <p:cNvSpPr txBox="1"/>
          <p:nvPr/>
        </p:nvSpPr>
        <p:spPr bwMode="auto">
          <a:xfrm flipH="0" flipV="0">
            <a:off x="167855" y="2936414"/>
            <a:ext cx="3236235" cy="3087546"/>
          </a:xfrm>
          <a:prstGeom prst="cloud">
            <a:avLst/>
          </a:prstGeom>
          <a:solidFill>
            <a:schemeClr val="accent1"/>
          </a:solidFill>
          <a:ln/>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b="1" i="0" u="none" strike="noStrike" cap="none" spc="0">
                <a:solidFill>
                  <a:schemeClr val="tx1"/>
                </a:solidFill>
                <a:latin typeface="Arial"/>
                <a:ea typeface="Arial"/>
                <a:cs typeface="Arial"/>
              </a:rPr>
              <a:t>Keep it in mind !</a:t>
            </a:r>
            <a:r>
              <a:rPr lang="en-US"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If you choose an open license, but do not choose an open file format, </a:t>
            </a:r>
            <a:r>
              <a:rPr lang="en-US" sz="1800" b="1" i="0" u="none" strike="noStrike" cap="none" spc="0">
                <a:solidFill>
                  <a:schemeClr val="tx1"/>
                </a:solidFill>
                <a:latin typeface="Arial"/>
                <a:ea typeface="Arial"/>
                <a:cs typeface="Arial"/>
              </a:rPr>
              <a:t>access might be restricted</a:t>
            </a:r>
            <a:r>
              <a:rPr lang="en-US" sz="1800" b="0" i="0" u="none" strike="noStrike" cap="none" spc="0">
                <a:solidFill>
                  <a:schemeClr val="tx1"/>
                </a:solidFill>
                <a:latin typeface="Arial"/>
                <a:ea typeface="Arial"/>
                <a:cs typeface="Arial"/>
              </a:rPr>
              <a:t>.</a:t>
            </a:r>
            <a:endParaRPr lang="en-US" sz="1100" b="0" i="0" u="none" strike="noStrike" cap="none" spc="0">
              <a:solidFill>
                <a:schemeClr val="tx1"/>
              </a:solidFill>
              <a:latin typeface="Times New Roman"/>
              <a:cs typeface="Times New Roman"/>
            </a:endParaRPr>
          </a:p>
        </p:txBody>
      </p:sp>
      <p:pic>
        <p:nvPicPr>
          <p:cNvPr id="958186756" name=""/>
          <p:cNvPicPr>
            <a:picLocks noChangeAspect="1"/>
          </p:cNvPicPr>
          <p:nvPr/>
        </p:nvPicPr>
        <p:blipFill>
          <a:blip r:embed="rId8"/>
          <a:stretch/>
        </p:blipFill>
        <p:spPr bwMode="auto">
          <a:xfrm flipH="0" flipV="0">
            <a:off x="2692063" y="2737774"/>
            <a:ext cx="616522" cy="5426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67498853" name=""/>
          <p:cNvSpPr/>
          <p:nvPr/>
        </p:nvSpPr>
        <p:spPr bwMode="auto">
          <a:xfrm flipH="0" flipV="0">
            <a:off x="846604" y="1403100"/>
            <a:ext cx="4499060" cy="3905906"/>
          </a:xfrm>
          <a:prstGeom prst="flowChartAlternateProcess">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95580804" name="Titre 1"/>
          <p:cNvSpPr>
            <a:spLocks noGrp="1"/>
          </p:cNvSpPr>
          <p:nvPr/>
        </p:nvSpPr>
        <p:spPr bwMode="auto">
          <a:xfrm>
            <a:off x="-19048" y="-377823"/>
            <a:ext cx="10515600" cy="1325559"/>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r>
              <a:rPr lang="en-US" sz="2800">
                <a:solidFill>
                  <a:srgbClr val="000000"/>
                </a:solidFill>
              </a:rPr>
              <a:t> –the tools-</a:t>
            </a:r>
            <a:r>
              <a:rPr lang="en-US" sz="2800">
                <a:solidFill>
                  <a:srgbClr val="000000"/>
                </a:solidFill>
              </a:rPr>
              <a:t> (1)</a:t>
            </a:r>
            <a:br>
              <a:rPr lang="en-US" sz="2800">
                <a:solidFill>
                  <a:srgbClr val="000000"/>
                </a:solidFill>
              </a:rPr>
            </a:br>
            <a:endParaRPr lang="fr-FR" sz="2800"/>
          </a:p>
        </p:txBody>
      </p:sp>
      <p:pic>
        <p:nvPicPr>
          <p:cNvPr id="49753882" name="Image 4" descr="visual workflow of how to choose a CC license. Follow the train tracks, each juncture leads to a different license" title="Choo-choo-choose your license"/>
          <p:cNvPicPr>
            <a:picLocks noChangeAspect="1" noGrp="1"/>
          </p:cNvPicPr>
          <p:nvPr/>
        </p:nvPicPr>
        <p:blipFill>
          <a:blip r:embed="rId3"/>
          <a:stretch/>
        </p:blipFill>
        <p:spPr bwMode="auto">
          <a:xfrm rot="0" flipH="0" flipV="0">
            <a:off x="932400" y="1792800"/>
            <a:ext cx="4305600" cy="3045600"/>
          </a:xfrm>
          <a:prstGeom prst="rect">
            <a:avLst/>
          </a:prstGeom>
        </p:spPr>
      </p:pic>
      <p:sp>
        <p:nvSpPr>
          <p:cNvPr id="1887118872" name="ZoneTexte 9"/>
          <p:cNvSpPr txBox="1"/>
          <p:nvPr/>
        </p:nvSpPr>
        <p:spPr bwMode="auto">
          <a:xfrm flipH="0" flipV="0">
            <a:off x="1131080" y="4838750"/>
            <a:ext cx="4455968" cy="3661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defRPr/>
            </a:pPr>
            <a:r>
              <a:rPr lang="en-US" sz="900"/>
              <a:t>Source : </a:t>
            </a:r>
            <a:r>
              <a:rPr lang="en-US" sz="900" u="sng">
                <a:hlinkClick r:id="rId4" tooltip="https://commons.wikimedia.org/wiki/File:Choo-Choo_choose_your_license_(Creative_Commons_License).png"/>
              </a:rPr>
              <a:t>https://commons.wikimedia.org/wiki/File:Choo-Choo_choose_your_license_(Creative_Commons_License).png</a:t>
            </a:r>
            <a:r>
              <a:rPr lang="en-US" sz="900"/>
              <a:t> CC-BY SA</a:t>
            </a:r>
            <a:endParaRPr lang="fr-FR" sz="900"/>
          </a:p>
        </p:txBody>
      </p:sp>
      <p:sp>
        <p:nvSpPr>
          <p:cNvPr id="22330979" name=""/>
          <p:cNvSpPr txBox="1"/>
          <p:nvPr/>
        </p:nvSpPr>
        <p:spPr bwMode="auto">
          <a:xfrm flipH="0" flipV="0">
            <a:off x="1569107" y="1036980"/>
            <a:ext cx="3032690" cy="366119"/>
          </a:xfrm>
          <a:prstGeom prst="rect">
            <a:avLst/>
          </a:prstGeom>
          <a:noFill/>
          <a:ln w="28575">
            <a:solidFill>
              <a:schemeClr val="accent6"/>
            </a:solidFill>
            <a:prstDash val="solid"/>
          </a:ln>
        </p:spPr>
        <p:txBody>
          <a:bodyPr vertOverflow="overflow" horzOverflow="overflow" vert="horz" wrap="none" lIns="91440" tIns="45720" rIns="91440" bIns="45720" numCol="1" spcCol="0" rtlCol="0" fromWordArt="0" anchor="t" anchorCtr="0" forceAA="0" upright="0" compatLnSpc="0">
            <a:spAutoFit/>
          </a:bodyPr>
          <a:p>
            <a:pPr algn="ctr">
              <a:defRPr/>
            </a:pPr>
            <a:r>
              <a:rPr>
                <a:solidFill>
                  <a:schemeClr val="accent6"/>
                </a:solidFill>
              </a:rPr>
              <a:t>How to choose your CC license</a:t>
            </a:r>
            <a:endParaRPr>
              <a:solidFill>
                <a:schemeClr val="accent6"/>
              </a:solidFill>
            </a:endParaRPr>
          </a:p>
        </p:txBody>
      </p:sp>
      <p:sp>
        <p:nvSpPr>
          <p:cNvPr id="807513761" name=""/>
          <p:cNvSpPr/>
          <p:nvPr/>
        </p:nvSpPr>
        <p:spPr bwMode="auto">
          <a:xfrm flipH="0" flipV="0">
            <a:off x="6489414" y="704848"/>
            <a:ext cx="4107204" cy="5492470"/>
          </a:xfrm>
          <a:prstGeom prst="flowChartAlternateProcess">
            <a:avLst/>
          </a:prstGeom>
          <a:solidFill>
            <a:schemeClr val="accent3"/>
          </a:solidFill>
          <a:ln w="12700" cap="flat" cmpd="sng" algn="ctr">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969536054" name="Image 3" descr="Screen shot of:  https://ufal.github.io/public-license-selector/ " title="EUDAT licence selector wizard"/>
          <p:cNvPicPr>
            <a:picLocks noChangeAspect="1"/>
          </p:cNvPicPr>
          <p:nvPr/>
        </p:nvPicPr>
        <p:blipFill>
          <a:blip r:embed="rId5"/>
          <a:srcRect l="8273" t="11607" r="45675" b="7143"/>
          <a:stretch/>
        </p:blipFill>
        <p:spPr bwMode="auto">
          <a:xfrm rot="0" flipH="0" flipV="0">
            <a:off x="6735600" y="3272400"/>
            <a:ext cx="3614400" cy="2566800"/>
          </a:xfrm>
          <a:prstGeom prst="rect">
            <a:avLst/>
          </a:prstGeom>
        </p:spPr>
      </p:pic>
      <p:sp>
        <p:nvSpPr>
          <p:cNvPr id="658166560" name=""/>
          <p:cNvSpPr txBox="1"/>
          <p:nvPr/>
        </p:nvSpPr>
        <p:spPr bwMode="auto">
          <a:xfrm flipH="0" flipV="0">
            <a:off x="6736109" y="5831200"/>
            <a:ext cx="36161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sz="900"/>
              <a:t>EUDAT licence </a:t>
            </a:r>
            <a:r>
              <a:rPr lang="fr-FR" sz="900"/>
              <a:t>selector</a:t>
            </a:r>
            <a:r>
              <a:rPr lang="fr-FR" sz="900"/>
              <a:t> </a:t>
            </a:r>
            <a:r>
              <a:rPr lang="fr-FR" sz="900"/>
              <a:t>wizard</a:t>
            </a:r>
            <a:r>
              <a:rPr lang="fr-FR" sz="900"/>
              <a:t> </a:t>
            </a:r>
            <a:r>
              <a:rPr lang="fr-FR" sz="900" u="sng">
                <a:hlinkClick r:id="rId6" tooltip="https://ufal.github.io/public-license-selector/"/>
              </a:rPr>
              <a:t>https://ufal.github.io/public-license-selector/</a:t>
            </a:r>
            <a:r>
              <a:rPr lang="fr-FR" sz="900"/>
              <a:t> </a:t>
            </a:r>
            <a:endParaRPr sz="900"/>
          </a:p>
        </p:txBody>
      </p:sp>
      <p:pic>
        <p:nvPicPr>
          <p:cNvPr id="382324022" name="Image 8" descr="Screen shot of choosealicense.com " title="Choose an open source license"/>
          <p:cNvPicPr>
            <a:picLocks noChangeAspect="1"/>
          </p:cNvPicPr>
          <p:nvPr/>
        </p:nvPicPr>
        <p:blipFill>
          <a:blip r:embed="rId7"/>
          <a:srcRect l="5839" t="11054" r="42440" b="14138"/>
          <a:stretch/>
        </p:blipFill>
        <p:spPr bwMode="auto">
          <a:xfrm rot="0" flipH="0" flipV="0">
            <a:off x="6735600" y="874800"/>
            <a:ext cx="3614400" cy="2120400"/>
          </a:xfrm>
          <a:prstGeom prst="rect">
            <a:avLst/>
          </a:prstGeom>
        </p:spPr>
      </p:pic>
      <p:sp>
        <p:nvSpPr>
          <p:cNvPr id="314623329" name="Rectangle 2"/>
          <p:cNvSpPr/>
          <p:nvPr/>
        </p:nvSpPr>
        <p:spPr bwMode="auto">
          <a:xfrm flipH="0" flipV="0">
            <a:off x="6734566" y="2956410"/>
            <a:ext cx="3616897" cy="244199"/>
          </a:xfrm>
          <a:prstGeom prst="rect">
            <a:avLst/>
          </a:prstGeom>
        </p:spPr>
        <p:txBody>
          <a:bodyPr wrap="square">
            <a:spAutoFit/>
          </a:bodyPr>
          <a:lstStyle/>
          <a:p>
            <a:pPr algn="l">
              <a:defRPr/>
            </a:pPr>
            <a:r>
              <a:rPr lang="fr-FR" sz="1000"/>
              <a:t>Choose</a:t>
            </a:r>
            <a:r>
              <a:rPr lang="fr-FR" sz="1000"/>
              <a:t> a </a:t>
            </a:r>
            <a:r>
              <a:rPr lang="fr-FR" sz="1000"/>
              <a:t>license</a:t>
            </a:r>
            <a:r>
              <a:rPr lang="fr-FR" sz="1000"/>
              <a:t>  </a:t>
            </a:r>
            <a:r>
              <a:rPr lang="fr-FR" sz="1000" u="sng">
                <a:hlinkClick r:id="rId8" tooltip="https://choosealicense.com/"/>
              </a:rPr>
              <a:t>https</a:t>
            </a:r>
            <a:r>
              <a:rPr lang="fr-FR" sz="1000" u="sng">
                <a:hlinkClick r:id="rId8" tooltip="https://choosealicense.com/"/>
              </a:rPr>
              <a:t>://choosealicense.com/</a:t>
            </a:r>
            <a:r>
              <a:rPr lang="fr-FR" sz="1000">
                <a:ea typeface="Arial"/>
                <a:cs typeface="Arial"/>
              </a:rPr>
              <a:t> </a:t>
            </a:r>
            <a:endParaRPr sz="1400"/>
          </a:p>
        </p:txBody>
      </p:sp>
      <p:sp>
        <p:nvSpPr>
          <p:cNvPr id="730712362" name=""/>
          <p:cNvSpPr txBox="1"/>
          <p:nvPr/>
        </p:nvSpPr>
        <p:spPr bwMode="auto">
          <a:xfrm rot="5399942" flipH="0" flipV="0">
            <a:off x="8767260" y="3262171"/>
            <a:ext cx="4024765" cy="366119"/>
          </a:xfrm>
          <a:prstGeom prst="rect">
            <a:avLst/>
          </a:prstGeom>
          <a:noFill/>
          <a:ln w="28575">
            <a:solidFill>
              <a:schemeClr val="accent3"/>
            </a:solidFill>
            <a:prstDash val="solid"/>
          </a:ln>
        </p:spPr>
        <p:txBody>
          <a:bodyPr vertOverflow="overflow" horzOverflow="overflow" vert="horz" wrap="none" lIns="91440" tIns="45720" rIns="91440" bIns="45720" numCol="1" spcCol="0" rtlCol="0" fromWordArt="0" anchor="t" anchorCtr="0" forceAA="0" upright="0" compatLnSpc="0">
            <a:spAutoFit/>
          </a:bodyPr>
          <a:p>
            <a:pPr>
              <a:defRPr/>
            </a:pPr>
            <a:r>
              <a:rPr>
                <a:solidFill>
                  <a:schemeClr val="accent3"/>
                </a:solidFill>
              </a:rPr>
              <a:t>Tools to guide you to your perfect license</a:t>
            </a:r>
            <a:endParaRPr>
              <a:solidFill>
                <a:schemeClr val="accent3"/>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0460419" name="Title 1"/>
          <p:cNvSpPr>
            <a:spLocks noGrp="1"/>
          </p:cNvSpPr>
          <p:nvPr>
            <p:ph type="title"/>
          </p:nvPr>
        </p:nvSpPr>
        <p:spPr bwMode="auto"/>
        <p:txBody>
          <a:bodyPr/>
          <a:lstStyle/>
          <a:p>
            <a:pPr>
              <a:defRPr/>
            </a:pPr>
            <a:r>
              <a:rPr/>
              <a:t>Ice-breaker</a:t>
            </a:r>
            <a:endParaRPr/>
          </a:p>
        </p:txBody>
      </p:sp>
      <p:sp>
        <p:nvSpPr>
          <p:cNvPr id="966688068"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nSpc>
                <a:spcPct val="100000"/>
              </a:lnSpc>
              <a:spcAft>
                <a:spcPts val="0"/>
              </a:spcAft>
              <a:defRPr/>
            </a:pPr>
            <a:r>
              <a:rPr lang="en-US" sz="2400">
                <a:solidFill>
                  <a:srgbClr val="000000"/>
                </a:solidFill>
                <a:latin typeface="Calibri"/>
                <a:ea typeface="Times New Roman"/>
                <a:cs typeface="Calibri"/>
              </a:rPr>
              <a:t>Get to know each other in smaller groups.</a:t>
            </a:r>
            <a:endParaRPr sz="2400">
              <a:solidFill>
                <a:srgbClr val="000000"/>
              </a:solidFill>
              <a:latin typeface="Calibri"/>
              <a:ea typeface="Times New Roman"/>
              <a:cs typeface="Calibri"/>
            </a:endParaRPr>
          </a:p>
          <a:p>
            <a:pPr>
              <a:lnSpc>
                <a:spcPct val="100000"/>
              </a:lnSpc>
              <a:spcAft>
                <a:spcPts val="0"/>
              </a:spcAft>
              <a:defRPr/>
            </a:pPr>
            <a:r>
              <a:rPr lang="en-US" sz="2400">
                <a:solidFill>
                  <a:srgbClr val="000000"/>
                </a:solidFill>
                <a:latin typeface="Calibri"/>
                <a:ea typeface="Times New Roman"/>
                <a:cs typeface="Calibri"/>
              </a:rPr>
              <a:t>When in the breakout room, take rounds of introductions (30 seconds). Tell the others:</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What’s your name?</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Which organization do you come from?</a:t>
            </a:r>
            <a:endParaRPr sz="2400">
              <a:solidFill>
                <a:srgbClr val="000000"/>
              </a:solidFill>
              <a:latin typeface="Calibri"/>
              <a:ea typeface="Times New Roman"/>
              <a:cs typeface="Calibri"/>
            </a:endParaRPr>
          </a:p>
          <a:p>
            <a:pPr lvl="1">
              <a:lnSpc>
                <a:spcPct val="100000"/>
              </a:lnSpc>
              <a:spcAft>
                <a:spcPts val="0"/>
              </a:spcAft>
              <a:defRPr/>
            </a:pPr>
            <a:r>
              <a:rPr lang="en-US" sz="2400">
                <a:solidFill>
                  <a:srgbClr val="000000"/>
                </a:solidFill>
                <a:latin typeface="Calibri"/>
                <a:ea typeface="Times New Roman"/>
                <a:cs typeface="Calibri"/>
              </a:rPr>
              <a:t>What’s your research area (in 5 words)?</a:t>
            </a:r>
            <a:endParaRPr sz="2400">
              <a:solidFill>
                <a:srgbClr val="000000"/>
              </a:solidFill>
              <a:latin typeface="Calibri"/>
              <a:ea typeface="Times New Roman"/>
              <a:cs typeface="Calibri"/>
            </a:endParaRPr>
          </a:p>
          <a:p>
            <a:pPr>
              <a:lnSpc>
                <a:spcPct val="100000"/>
              </a:lnSpc>
              <a:spcAft>
                <a:spcPts val="0"/>
              </a:spcAft>
              <a:defRPr/>
            </a:pPr>
            <a:r>
              <a:rPr lang="en-US" sz="2400">
                <a:solidFill>
                  <a:srgbClr val="000000"/>
                </a:solidFill>
                <a:latin typeface="Calibri"/>
                <a:ea typeface="Times New Roman"/>
                <a:cs typeface="Calibri"/>
              </a:rPr>
              <a:t>Finally, find a course buddy. All buddies will peer review each others’ answers to the exercises. Make sure you exchange email addresses!</a:t>
            </a:r>
            <a:endParaRPr sz="2400">
              <a:solidFill>
                <a:srgbClr val="000000"/>
              </a:solidFill>
              <a:latin typeface="Calibri"/>
              <a:ea typeface="Times New Roman"/>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49538" name="Titre 1"/>
          <p:cNvSpPr>
            <a:spLocks noGrp="1"/>
          </p:cNvSpPr>
          <p:nvPr/>
        </p:nvSpPr>
        <p:spPr bwMode="auto">
          <a:xfrm>
            <a:off x="-19045" y="-377821"/>
            <a:ext cx="10515600" cy="1325557"/>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2800">
                <a:solidFill>
                  <a:srgbClr val="000000"/>
                </a:solidFill>
              </a:rPr>
              <a:t>What </a:t>
            </a:r>
            <a:r>
              <a:rPr lang="en-US" sz="2800">
                <a:solidFill>
                  <a:srgbClr val="000000"/>
                </a:solidFill>
              </a:rPr>
              <a:t>to do in practice </a:t>
            </a:r>
            <a:r>
              <a:rPr lang="en-US" sz="2800" b="1">
                <a:solidFill>
                  <a:schemeClr val="tx1"/>
                </a:solidFill>
              </a:rPr>
              <a:t>while</a:t>
            </a:r>
            <a:r>
              <a:rPr lang="en-US" sz="2800">
                <a:solidFill>
                  <a:schemeClr val="tx1"/>
                </a:solidFill>
              </a:rPr>
              <a:t> </a:t>
            </a:r>
            <a:r>
              <a:rPr lang="en-US" sz="2800">
                <a:solidFill>
                  <a:srgbClr val="000000"/>
                </a:solidFill>
              </a:rPr>
              <a:t>awarding a license?</a:t>
            </a:r>
            <a:r>
              <a:rPr lang="en-US" sz="2800">
                <a:solidFill>
                  <a:srgbClr val="000000"/>
                </a:solidFill>
              </a:rPr>
              <a:t> –the tools- (2)</a:t>
            </a:r>
            <a:br>
              <a:rPr lang="en-US" sz="2800">
                <a:solidFill>
                  <a:srgbClr val="000000"/>
                </a:solidFill>
              </a:rPr>
            </a:br>
            <a:endParaRPr lang="fr-FR" sz="2800"/>
          </a:p>
        </p:txBody>
      </p:sp>
      <p:sp>
        <p:nvSpPr>
          <p:cNvPr id="1646790465" name=""/>
          <p:cNvSpPr/>
          <p:nvPr/>
        </p:nvSpPr>
        <p:spPr bwMode="auto">
          <a:xfrm flipH="0" flipV="0">
            <a:off x="535208" y="709560"/>
            <a:ext cx="6839090" cy="2164051"/>
          </a:xfrm>
          <a:prstGeom prst="flowChartAlternateProcess">
            <a:avLst/>
          </a:prstGeom>
          <a:solidFill>
            <a:schemeClr val="accent1"/>
          </a:solid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215445304" name=""/>
          <p:cNvSpPr txBox="1"/>
          <p:nvPr/>
        </p:nvSpPr>
        <p:spPr bwMode="auto">
          <a:xfrm flipH="0" flipV="0">
            <a:off x="726401" y="888435"/>
            <a:ext cx="4383466" cy="174751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800"/>
              <a:t>The Australian Research Data Commons (ARDC) published a guide on Rights Management that can help you choose your licence or reuse data </a:t>
            </a:r>
            <a:r>
              <a:rPr lang="en-US" sz="1800" b="0" i="0" u="sng" strike="noStrike" cap="none" spc="0">
                <a:solidFill>
                  <a:schemeClr val="tx1"/>
                </a:solidFill>
                <a:latin typeface="Arial"/>
                <a:ea typeface="Arial"/>
                <a:cs typeface="Arial"/>
                <a:hlinkClick r:id="rId3" tooltip="https://ardc.edu.au/resource/research-data-rights-management-guide/"/>
              </a:rPr>
              <a:t>https://ardc.edu.au/resource/research-data-rights-management-guide/</a:t>
            </a:r>
            <a:r>
              <a:rPr sz="1800"/>
              <a:t> (CC-BY)</a:t>
            </a:r>
            <a:endParaRPr/>
          </a:p>
        </p:txBody>
      </p:sp>
      <p:pic>
        <p:nvPicPr>
          <p:cNvPr id="844132919" name="" descr="Screenshot of the ARDC research data rights management guide" title="Australian Research Data Commons"/>
          <p:cNvPicPr>
            <a:picLocks noChangeAspect="1"/>
          </p:cNvPicPr>
          <p:nvPr/>
        </p:nvPicPr>
        <p:blipFill>
          <a:blip r:embed="rId4"/>
          <a:srcRect l="22304" t="16292" r="57922" b="34370"/>
          <a:stretch/>
        </p:blipFill>
        <p:spPr bwMode="auto">
          <a:xfrm rot="0" flipH="0" flipV="0">
            <a:off x="5306400" y="903600"/>
            <a:ext cx="1760400" cy="1792800"/>
          </a:xfrm>
          <a:prstGeom prst="rect">
            <a:avLst/>
          </a:prstGeom>
        </p:spPr>
      </p:pic>
      <p:sp>
        <p:nvSpPr>
          <p:cNvPr id="1393320907" name=""/>
          <p:cNvSpPr/>
          <p:nvPr/>
        </p:nvSpPr>
        <p:spPr bwMode="auto">
          <a:xfrm flipH="0" flipV="0">
            <a:off x="3526197" y="3206749"/>
            <a:ext cx="7466059" cy="2809874"/>
          </a:xfrm>
          <a:prstGeom prst="flowChartAlternateProcess">
            <a:avLst/>
          </a:prstGeom>
          <a:solidFill>
            <a:schemeClr val="accent6"/>
          </a:solidFill>
          <a:ln w="12700"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719449181" name="" descr="Screenshot of the licensing assistant that is linked to on the slides. The image is of the JLA decision tool which will help you find the correct license for the software" title="JLA Find and compare software licenses"/>
          <p:cNvPicPr>
            <a:picLocks noChangeAspect="1"/>
          </p:cNvPicPr>
          <p:nvPr/>
        </p:nvPicPr>
        <p:blipFill>
          <a:blip r:embed="rId5"/>
          <a:srcRect l="2792" t="20077" r="36338" b="8614"/>
          <a:stretch/>
        </p:blipFill>
        <p:spPr bwMode="auto">
          <a:xfrm rot="0" flipH="0" flipV="0">
            <a:off x="3772800" y="3394800"/>
            <a:ext cx="5061600" cy="2415599"/>
          </a:xfrm>
          <a:prstGeom prst="rect">
            <a:avLst/>
          </a:prstGeom>
        </p:spPr>
      </p:pic>
      <p:sp>
        <p:nvSpPr>
          <p:cNvPr id="2118693354" name=""/>
          <p:cNvSpPr txBox="1"/>
          <p:nvPr/>
        </p:nvSpPr>
        <p:spPr bwMode="auto">
          <a:xfrm flipH="0" flipV="0">
            <a:off x="8952470" y="3429000"/>
            <a:ext cx="2039789" cy="14634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a:t>If your research output is a software, you can also use the </a:t>
            </a:r>
            <a:r>
              <a:rPr u="sng">
                <a:hlinkClick r:id="rId6" tooltip="https://joinup.ec.europa.eu/collection/eupl/solution/joinup-licensing-assistant/jla-find-and-compare-software-licenses"/>
              </a:rPr>
              <a:t>Joinup Licensing Assistant </a:t>
            </a:r>
            <a:endParaRPr/>
          </a:p>
        </p:txBody>
      </p:sp>
      <p:pic>
        <p:nvPicPr>
          <p:cNvPr id="875278472" name=""/>
          <p:cNvPicPr>
            <a:picLocks noChangeAspect="1"/>
          </p:cNvPicPr>
          <p:nvPr/>
        </p:nvPicPr>
        <p:blipFill>
          <a:blip r:embed="rId7"/>
          <a:stretch/>
        </p:blipFill>
        <p:spPr bwMode="auto">
          <a:xfrm>
            <a:off x="9375268" y="4892400"/>
            <a:ext cx="952499" cy="866774"/>
          </a:xfrm>
          <a:prstGeom prst="rect">
            <a:avLst/>
          </a:prstGeom>
        </p:spPr>
      </p:pic>
      <p:sp>
        <p:nvSpPr>
          <p:cNvPr id="1190499861" name=""/>
          <p:cNvSpPr txBox="1"/>
          <p:nvPr/>
        </p:nvSpPr>
        <p:spPr bwMode="auto">
          <a:xfrm rot="5399976" flipH="0" flipV="0">
            <a:off x="6660693" y="1478954"/>
            <a:ext cx="2075569" cy="640440"/>
          </a:xfrm>
          <a:prstGeom prst="rect">
            <a:avLst/>
          </a:prstGeom>
          <a:noFill/>
          <a:ln w="28575">
            <a:solidFill>
              <a:schemeClr val="accent1"/>
            </a:solidFill>
            <a:prstDash val="solid"/>
          </a:ln>
        </p:spPr>
        <p:txBody>
          <a:bodyPr vertOverflow="overflow" horzOverflow="overflow" vert="horz" wrap="square" lIns="91440" tIns="45720" rIns="91440" bIns="45720" numCol="1" spcCol="0" rtlCol="0" fromWordArt="0" anchor="t" anchorCtr="0" forceAA="0" upright="0" compatLnSpc="0">
            <a:spAutoFit/>
          </a:bodyPr>
          <a:p>
            <a:pPr algn="ctr">
              <a:defRPr/>
            </a:pPr>
            <a:r>
              <a:rPr>
                <a:solidFill>
                  <a:schemeClr val="accent1"/>
                </a:solidFill>
              </a:rPr>
              <a:t>Research Data Rights guide</a:t>
            </a:r>
            <a:endParaRPr>
              <a:solidFill>
                <a:schemeClr val="accent1"/>
              </a:solidFill>
            </a:endParaRPr>
          </a:p>
        </p:txBody>
      </p:sp>
      <p:sp>
        <p:nvSpPr>
          <p:cNvPr id="183162378" name=""/>
          <p:cNvSpPr txBox="1"/>
          <p:nvPr/>
        </p:nvSpPr>
        <p:spPr bwMode="auto">
          <a:xfrm rot="16199969" flipH="0" flipV="0">
            <a:off x="2001951" y="4419839"/>
            <a:ext cx="2682734" cy="366119"/>
          </a:xfrm>
          <a:prstGeom prst="rect">
            <a:avLst/>
          </a:prstGeom>
          <a:noFill/>
          <a:ln w="28575">
            <a:solidFill>
              <a:schemeClr val="accent6"/>
            </a:solidFill>
            <a:prstDash val="solid"/>
          </a:ln>
        </p:spPr>
        <p:txBody>
          <a:bodyPr vertOverflow="overflow" horzOverflow="overflow" vert="horz" wrap="square" lIns="91440" tIns="45720" rIns="91440" bIns="45720" numCol="1" spcCol="0" rtlCol="0" fromWordArt="0" anchor="t" anchorCtr="0" forceAA="0" upright="0" compatLnSpc="0">
            <a:spAutoFit/>
          </a:bodyPr>
          <a:p>
            <a:pPr algn="ctr">
              <a:defRPr/>
            </a:pPr>
            <a:r>
              <a:rPr>
                <a:solidFill>
                  <a:schemeClr val="accent6"/>
                </a:solidFill>
              </a:rPr>
              <a:t>Tool for licensing software</a:t>
            </a:r>
            <a:endParaRPr>
              <a:solidFill>
                <a:schemeClr val="accent6"/>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0321301" name=""/>
          <p:cNvSpPr txBox="1"/>
          <p:nvPr/>
        </p:nvSpPr>
        <p:spPr bwMode="auto">
          <a:xfrm flipH="0" flipV="0">
            <a:off x="235347" y="134616"/>
            <a:ext cx="9087957" cy="4575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400">
                <a:solidFill>
                  <a:srgbClr val="000000"/>
                </a:solidFill>
              </a:rPr>
              <a:t>What </a:t>
            </a:r>
            <a:r>
              <a:rPr lang="en-US" sz="2400">
                <a:solidFill>
                  <a:srgbClr val="000000"/>
                </a:solidFill>
              </a:rPr>
              <a:t>to do in practice </a:t>
            </a:r>
            <a:r>
              <a:rPr lang="en-US" sz="2400" b="1">
                <a:solidFill>
                  <a:srgbClr val="000000"/>
                </a:solidFill>
              </a:rPr>
              <a:t>after </a:t>
            </a:r>
            <a:r>
              <a:rPr lang="en-US" sz="2400">
                <a:solidFill>
                  <a:srgbClr val="000000"/>
                </a:solidFill>
              </a:rPr>
              <a:t>awarding a license ?</a:t>
            </a:r>
            <a:endParaRPr lang="fr-FR" sz="2000"/>
          </a:p>
        </p:txBody>
      </p:sp>
      <p:sp>
        <p:nvSpPr>
          <p:cNvPr id="959530359" name=""/>
          <p:cNvSpPr txBox="1"/>
          <p:nvPr/>
        </p:nvSpPr>
        <p:spPr bwMode="auto">
          <a:xfrm flipH="0" flipV="0">
            <a:off x="157028" y="1711689"/>
            <a:ext cx="6932542" cy="39322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latin typeface="Arial"/>
                <a:ea typeface="Arial"/>
                <a:cs typeface="Arial"/>
              </a:rPr>
              <a:t>Once the license is applied on your data and on your metadata, check that those items are clarified :</a:t>
            </a:r>
            <a:endParaRPr sz="1800">
              <a:latin typeface="Arial"/>
              <a:cs typeface="Arial"/>
            </a:endParaRPr>
          </a:p>
          <a:p>
            <a:pPr>
              <a:defRPr/>
            </a:pPr>
            <a:endParaRPr sz="1800" b="0" i="0" u="none" strike="noStrike" cap="none" spc="0">
              <a:solidFill>
                <a:schemeClr val="tx1"/>
              </a:solidFill>
              <a:latin typeface="Arial"/>
              <a:cs typeface="Arial"/>
            </a:endParaRPr>
          </a:p>
          <a:p>
            <a:pPr marL="283878" indent="-283878">
              <a:buFont typeface="Wingdings"/>
              <a:buChar char="ü"/>
              <a:defRPr/>
            </a:pPr>
            <a:r>
              <a:rPr sz="1800" b="0" i="0" u="none">
                <a:solidFill>
                  <a:srgbClr val="1F2328"/>
                </a:solidFill>
                <a:latin typeface="Arial"/>
                <a:ea typeface="Arial"/>
                <a:cs typeface="Arial"/>
              </a:rPr>
              <a:t>Choose an open license</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State the chosen license clearly and prominently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the liberations/limitations of the chosen license, and what restrictions may apply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Let users know where they can find more information about this license</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that the license applies to the data, and not the content that the data represents</a:t>
            </a:r>
            <a:r>
              <a:rPr sz="1800" b="0" i="0" u="none">
                <a:solidFill>
                  <a:srgbClr val="1F2328"/>
                </a:solidFill>
                <a:latin typeface="Arial"/>
                <a:ea typeface="Arial"/>
                <a:cs typeface="Arial"/>
              </a:rPr>
              <a:t> (an open license on the metadata is not the same as the content itself being open, out of copyright, or able to be used freely)</a:t>
            </a:r>
            <a:endParaRPr sz="1800">
              <a:latin typeface="Arial"/>
              <a:cs typeface="Arial"/>
            </a:endParaRPr>
          </a:p>
          <a:p>
            <a:pPr marL="283878" indent="-283878">
              <a:buFont typeface="Wingdings"/>
              <a:buChar char="ü"/>
              <a:defRPr/>
            </a:pPr>
            <a:r>
              <a:rPr sz="1800" b="0" i="0" u="none">
                <a:solidFill>
                  <a:srgbClr val="1F2328"/>
                </a:solidFill>
                <a:latin typeface="Arial"/>
                <a:ea typeface="Arial"/>
                <a:cs typeface="Arial"/>
              </a:rPr>
              <a:t>Explain why this license was chosen</a:t>
            </a:r>
            <a:endParaRPr sz="1800" b="0" i="0" u="none" strike="noStrike" cap="none" spc="0">
              <a:solidFill>
                <a:schemeClr val="tx1"/>
              </a:solidFill>
              <a:latin typeface="Arial"/>
              <a:ea typeface="Arial"/>
              <a:cs typeface="Arial"/>
            </a:endParaRPr>
          </a:p>
        </p:txBody>
      </p:sp>
      <p:sp>
        <p:nvSpPr>
          <p:cNvPr id="984671228" name=""/>
          <p:cNvSpPr txBox="1"/>
          <p:nvPr/>
        </p:nvSpPr>
        <p:spPr bwMode="auto">
          <a:xfrm flipH="0" flipV="0">
            <a:off x="32156" y="5930127"/>
            <a:ext cx="6134127"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900">
                <a:latin typeface="Calibri"/>
                <a:ea typeface="Calibri"/>
                <a:cs typeface="Calibri"/>
              </a:rPr>
              <a:t>&lt;source : the Data Packaging Guide </a:t>
            </a:r>
            <a:r>
              <a:rPr lang="en-US" sz="900" b="0" i="0" u="sng" strike="noStrike" cap="none" spc="0">
                <a:solidFill>
                  <a:schemeClr val="tx1"/>
                </a:solidFill>
                <a:latin typeface="Calibri"/>
                <a:ea typeface="Calibri"/>
                <a:cs typeface="Calibri"/>
                <a:hlinkClick r:id="rId3" tooltip="https://github.com/saverkamp/beyond-open-data/blob/master/DataGuide.md"/>
              </a:rPr>
              <a:t>https://github.com/saverkamp/beyond-open-data/blob/master/DataGuide.md</a:t>
            </a:r>
            <a:r>
              <a:rPr sz="900">
                <a:latin typeface="Calibri"/>
                <a:ea typeface="Calibri"/>
                <a:cs typeface="Calibri"/>
              </a:rPr>
              <a:t> CC-BY&gt;</a:t>
            </a:r>
            <a:endParaRPr sz="1100"/>
          </a:p>
        </p:txBody>
      </p:sp>
      <p:pic>
        <p:nvPicPr>
          <p:cNvPr id="2065767798" name=""/>
          <p:cNvPicPr>
            <a:picLocks noChangeAspect="1"/>
          </p:cNvPicPr>
          <p:nvPr/>
        </p:nvPicPr>
        <p:blipFill>
          <a:blip r:embed="rId4"/>
          <a:stretch/>
        </p:blipFill>
        <p:spPr bwMode="auto">
          <a:xfrm flipH="0" flipV="0">
            <a:off x="8835202" y="2974976"/>
            <a:ext cx="2188693" cy="2802935"/>
          </a:xfrm>
          <a:prstGeom prst="rect">
            <a:avLst/>
          </a:prstGeom>
        </p:spPr>
      </p:pic>
      <p:sp>
        <p:nvSpPr>
          <p:cNvPr id="258160525" name=""/>
          <p:cNvSpPr txBox="1"/>
          <p:nvPr/>
        </p:nvSpPr>
        <p:spPr bwMode="auto">
          <a:xfrm flipH="0" flipV="0">
            <a:off x="7208096" y="2303783"/>
            <a:ext cx="528844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Example of a statement mentioning that the data is release under a particular licence and public domain dedication</a:t>
            </a:r>
            <a:endParaRPr/>
          </a:p>
        </p:txBody>
      </p:sp>
      <p:sp>
        <p:nvSpPr>
          <p:cNvPr id="595598186" name=""/>
          <p:cNvSpPr/>
          <p:nvPr/>
        </p:nvSpPr>
        <p:spPr bwMode="auto">
          <a:xfrm flipH="0" flipV="0">
            <a:off x="7588565" y="533006"/>
            <a:ext cx="4167986" cy="1058547"/>
          </a:xfrm>
          <a:prstGeom prst="wedgeRectCallout">
            <a:avLst>
              <a:gd name="adj1" fmla="val 22833"/>
              <a:gd name="adj2" fmla="val 100687"/>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1800">
                <a:solidFill>
                  <a:schemeClr val="tx1"/>
                </a:solidFill>
              </a:rPr>
              <a:t>It is also a good idea to ensure the rights statement is clearly displayed on pages from which the data may be downloaded</a:t>
            </a:r>
            <a:endParaRPr/>
          </a:p>
        </p:txBody>
      </p:sp>
      <p:sp>
        <p:nvSpPr>
          <p:cNvPr id="2126341160" name=""/>
          <p:cNvSpPr/>
          <p:nvPr/>
        </p:nvSpPr>
        <p:spPr bwMode="auto">
          <a:xfrm flipH="0" flipV="0">
            <a:off x="747432" y="798040"/>
            <a:ext cx="1767702" cy="660943"/>
          </a:xfrm>
          <a:prstGeom prst="flowChartAlternateProcess">
            <a:avLst/>
          </a:prstGeom>
          <a:solidFill>
            <a:schemeClr val="accent1">
              <a:alpha val="0"/>
            </a:schemeClr>
          </a:solidFill>
          <a:ln w="28575" cap="flat" cmpd="sng" algn="ctr">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74629580" name=""/>
          <p:cNvSpPr txBox="1"/>
          <p:nvPr/>
        </p:nvSpPr>
        <p:spPr bwMode="auto">
          <a:xfrm flipH="0" flipV="0">
            <a:off x="921621" y="929972"/>
            <a:ext cx="1369380" cy="3965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000">
                <a:latin typeface="Arial"/>
                <a:ea typeface="Arial"/>
                <a:cs typeface="Arial"/>
              </a:rPr>
              <a:t>Check List</a:t>
            </a:r>
            <a:endParaRPr/>
          </a:p>
        </p:txBody>
      </p:sp>
      <p:sp>
        <p:nvSpPr>
          <p:cNvPr id="1498233509" name=""/>
          <p:cNvSpPr txBox="1"/>
          <p:nvPr/>
        </p:nvSpPr>
        <p:spPr bwMode="auto">
          <a:xfrm flipH="0" flipV="0">
            <a:off x="7698107" y="5930127"/>
            <a:ext cx="4462881"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it-IT" sz="900" b="0" i="0" u="none" strike="noStrike" cap="none" spc="0">
                <a:solidFill>
                  <a:schemeClr val="tx1"/>
                </a:solidFill>
                <a:latin typeface="Calibri"/>
                <a:ea typeface="Calibri"/>
                <a:cs typeface="Calibri"/>
              </a:rPr>
              <a:t>&lt;sources </a:t>
            </a:r>
            <a:r>
              <a:rPr lang="it-IT" sz="900" b="0" i="0" u="sng" strike="noStrike" cap="none" spc="0">
                <a:solidFill>
                  <a:schemeClr val="tx1"/>
                </a:solidFill>
                <a:latin typeface="Calibri"/>
                <a:ea typeface="Calibri"/>
                <a:cs typeface="Calibri"/>
                <a:hlinkClick r:id="rId5" tooltip="https://www.dcc.ac.uk/guidance/how-guides/license-research-data"/>
              </a:rPr>
              <a:t>https://www.dcc.ac.uk/guidance/how-guides/license-research-data</a:t>
            </a:r>
            <a:r>
              <a:rPr lang="it-IT" sz="900" b="0" i="0" u="none" strike="noStrike" cap="none" spc="0">
                <a:solidFill>
                  <a:schemeClr val="tx1"/>
                </a:solidFill>
                <a:latin typeface="Calibri"/>
                <a:ea typeface="Calibri"/>
                <a:cs typeface="Calibri"/>
              </a:rPr>
              <a:t> </a:t>
            </a:r>
            <a:r>
              <a:rPr lang="it-IT" sz="900" b="0" i="0" u="none" strike="noStrike" cap="none" spc="0">
                <a:solidFill>
                  <a:schemeClr val="tx1"/>
                </a:solidFill>
                <a:latin typeface="Calibri"/>
                <a:ea typeface="Calibri"/>
                <a:cs typeface="Calibri"/>
              </a:rPr>
              <a:t>CC-BY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85193507" name="Title 1"/>
          <p:cNvSpPr>
            <a:spLocks noGrp="1"/>
          </p:cNvSpPr>
          <p:nvPr>
            <p:ph type="title"/>
          </p:nvPr>
        </p:nvSpPr>
        <p:spPr bwMode="auto"/>
        <p:txBody>
          <a:bodyPr/>
          <a:lstStyle/>
          <a:p>
            <a:pPr>
              <a:defRPr/>
            </a:pPr>
            <a:r>
              <a:rPr sz="3600"/>
              <a:t>A minute about </a:t>
            </a:r>
            <a:r>
              <a:rPr sz="3600" b="1">
                <a:solidFill>
                  <a:schemeClr val="tx1"/>
                </a:solidFill>
              </a:rPr>
              <a:t>machine readability</a:t>
            </a:r>
            <a:endParaRPr sz="3600"/>
          </a:p>
        </p:txBody>
      </p:sp>
      <p:sp>
        <p:nvSpPr>
          <p:cNvPr id="121052187" name="Content Placeholder 2"/>
          <p:cNvSpPr>
            <a:spLocks noGrp="1"/>
          </p:cNvSpPr>
          <p:nvPr>
            <p:ph idx="1"/>
          </p:nvPr>
        </p:nvSpPr>
        <p:spPr bwMode="auto">
          <a:xfrm flipH="0" flipV="0">
            <a:off x="563436" y="1825623"/>
            <a:ext cx="5257800" cy="4351338"/>
          </a:xfrm>
        </p:spPr>
        <p:txBody>
          <a:bodyPr vertOverflow="overflow" horzOverflow="overflow" vert="horz" wrap="square" lIns="91440" tIns="45720" rIns="91440" bIns="45720" numCol="1" spcCol="0" rtlCol="0" fromWordArt="0" anchor="t" anchorCtr="0" forceAA="0" upright="0" compatLnSpc="0">
            <a:normAutofit/>
          </a:bodyPr>
          <a:lstStyle/>
          <a:p>
            <a:pPr>
              <a:defRPr/>
            </a:pPr>
            <a:r>
              <a:rPr sz="1800"/>
              <a:t>The rights statement should be </a:t>
            </a:r>
            <a:r>
              <a:rPr sz="1800" b="1">
                <a:solidFill>
                  <a:schemeClr val="accent2"/>
                </a:solidFill>
              </a:rPr>
              <a:t>displayed prominently</a:t>
            </a:r>
            <a:r>
              <a:rPr sz="1800"/>
              <a:t>, so that any user of the data will realise that they are licensed or public domain.</a:t>
            </a:r>
            <a:endParaRPr sz="1800"/>
          </a:p>
          <a:p>
            <a:pPr>
              <a:defRPr/>
            </a:pPr>
            <a:r>
              <a:rPr sz="1800"/>
              <a:t>It is important to note, though, that </a:t>
            </a:r>
            <a:r>
              <a:rPr sz="1800" b="1">
                <a:solidFill>
                  <a:schemeClr val="accent5"/>
                </a:solidFill>
              </a:rPr>
              <a:t>the first inspection of the data might be done by an automated tool</a:t>
            </a:r>
            <a:r>
              <a:rPr sz="1800"/>
              <a:t> rather than a human. </a:t>
            </a:r>
            <a:endParaRPr sz="1800"/>
          </a:p>
          <a:p>
            <a:pPr>
              <a:defRPr/>
            </a:pPr>
            <a:r>
              <a:rPr sz="1800"/>
              <a:t>The tool has to review the IPR status of a data source : this should be made available </a:t>
            </a:r>
            <a:r>
              <a:rPr sz="1800" b="1">
                <a:solidFill>
                  <a:schemeClr val="accent2"/>
                </a:solidFill>
              </a:rPr>
              <a:t>somewhere the tool would look</a:t>
            </a:r>
            <a:r>
              <a:rPr sz="1800"/>
              <a:t> when downloading the data</a:t>
            </a:r>
            <a:r>
              <a:rPr sz="1800"/>
              <a:t>.</a:t>
            </a:r>
            <a:endParaRPr sz="1800"/>
          </a:p>
          <a:p>
            <a:pPr>
              <a:defRPr/>
            </a:pPr>
            <a:r>
              <a:rPr sz="1800"/>
              <a:t>When downloading data on a repository and chosing your license among those available, </a:t>
            </a:r>
            <a:r>
              <a:rPr sz="1800" b="1">
                <a:solidFill>
                  <a:schemeClr val="accent5"/>
                </a:solidFill>
              </a:rPr>
              <a:t>the machine-readability is directly handled by the repository</a:t>
            </a:r>
            <a:r>
              <a:rPr sz="1800"/>
              <a:t>.</a:t>
            </a:r>
            <a:endParaRPr sz="2400"/>
          </a:p>
        </p:txBody>
      </p:sp>
      <p:sp>
        <p:nvSpPr>
          <p:cNvPr id="571236547" name=""/>
          <p:cNvSpPr txBox="1"/>
          <p:nvPr/>
        </p:nvSpPr>
        <p:spPr bwMode="auto">
          <a:xfrm flipH="0" flipV="0">
            <a:off x="497249" y="5828432"/>
            <a:ext cx="5544989" cy="2289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900" b="0" i="0" u="none" strike="noStrike" cap="none" spc="0">
                <a:solidFill>
                  <a:schemeClr val="tx1"/>
                </a:solidFill>
                <a:latin typeface="Calibri"/>
                <a:ea typeface="Calibri"/>
                <a:cs typeface="Calibri"/>
              </a:rPr>
              <a:t>&lt;source : </a:t>
            </a:r>
            <a:r>
              <a:rPr lang="en-US" sz="900" b="0" i="0" u="sng" strike="noStrike" cap="none" spc="0">
                <a:solidFill>
                  <a:schemeClr val="tx1"/>
                </a:solidFill>
                <a:latin typeface="Calibri"/>
                <a:ea typeface="Calibri"/>
                <a:cs typeface="Calibri"/>
                <a:hlinkClick r:id="rId3" tooltip="https://workplace.skills4eosc.eu/Products/Files/DocEditor.aspx?fileid=4543&amp;action=view"/>
              </a:rPr>
              <a:t>https://workplace.skills4eosc.eu/Products/Files/DocEditor.aspx?fileid=4543&amp;action=view</a:t>
            </a:r>
            <a:r>
              <a:rPr lang="en-US" sz="900" b="0" i="0" u="none" strike="noStrike" cap="none" spc="0">
                <a:solidFill>
                  <a:schemeClr val="tx1"/>
                </a:solidFill>
                <a:latin typeface="Calibri"/>
                <a:ea typeface="Calibri"/>
                <a:cs typeface="Calibri"/>
              </a:rPr>
              <a:t> , CC-BY&gt;</a:t>
            </a:r>
            <a:endParaRPr sz="900"/>
          </a:p>
        </p:txBody>
      </p:sp>
      <p:sp>
        <p:nvSpPr>
          <p:cNvPr id="824554846" name="Content Placeholder 2"/>
          <p:cNvSpPr>
            <a:spLocks noGrp="1"/>
          </p:cNvSpPr>
          <p:nvPr/>
        </p:nvSpPr>
        <p:spPr bwMode="auto">
          <a:xfrm flipH="0" flipV="0">
            <a:off x="6140746" y="1825623"/>
            <a:ext cx="5458554" cy="4231768"/>
          </a:xfrm>
          <a:prstGeom prst="rect">
            <a:avLst/>
          </a:prstGeom>
          <a:solidFill>
            <a:schemeClr val="accent6"/>
          </a:solidFill>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997"/>
              </a:spcBef>
              <a:buFont typeface="Arial"/>
              <a:buChar char="•"/>
              <a:defRPr sz="2800">
                <a:solidFill>
                  <a:schemeClr val="tx1"/>
                </a:solidFill>
                <a:latin typeface="+mn-lt"/>
                <a:ea typeface="+mn-ea"/>
                <a:cs typeface="+mn-cs"/>
              </a:defRPr>
            </a:lvl1pPr>
            <a:lvl2pPr marL="685800" indent="-228600" algn="l" defTabSz="914400">
              <a:lnSpc>
                <a:spcPct val="90000"/>
              </a:lnSpc>
              <a:spcBef>
                <a:spcPts val="497"/>
              </a:spcBef>
              <a:buFont typeface="Arial"/>
              <a:buChar char="•"/>
              <a:defRPr sz="2400">
                <a:solidFill>
                  <a:schemeClr val="tx1"/>
                </a:solidFill>
                <a:latin typeface="+mn-lt"/>
                <a:ea typeface="+mn-ea"/>
                <a:cs typeface="+mn-cs"/>
              </a:defRPr>
            </a:lvl2pPr>
            <a:lvl3pPr marL="1143000" indent="-228600" algn="l" defTabSz="914400">
              <a:lnSpc>
                <a:spcPct val="90000"/>
              </a:lnSpc>
              <a:spcBef>
                <a:spcPts val="497"/>
              </a:spcBef>
              <a:buFont typeface="Arial"/>
              <a:buChar char="•"/>
              <a:defRPr sz="2000">
                <a:solidFill>
                  <a:schemeClr val="tx1"/>
                </a:solidFill>
                <a:latin typeface="+mn-lt"/>
                <a:ea typeface="+mn-ea"/>
                <a:cs typeface="+mn-cs"/>
              </a:defRPr>
            </a:lvl3pPr>
            <a:lvl4pPr marL="1600200" indent="-228600" algn="l" defTabSz="914400">
              <a:lnSpc>
                <a:spcPct val="90000"/>
              </a:lnSpc>
              <a:spcBef>
                <a:spcPts val="497"/>
              </a:spcBef>
              <a:buFont typeface="Arial"/>
              <a:buChar char="•"/>
              <a:defRPr sz="1800">
                <a:solidFill>
                  <a:schemeClr val="tx1"/>
                </a:solidFill>
                <a:latin typeface="+mn-lt"/>
                <a:ea typeface="+mn-ea"/>
                <a:cs typeface="+mn-cs"/>
              </a:defRPr>
            </a:lvl4pPr>
            <a:lvl5pPr marL="2057400" indent="-228600" algn="l" defTabSz="914400">
              <a:lnSpc>
                <a:spcPct val="90000"/>
              </a:lnSpc>
              <a:spcBef>
                <a:spcPts val="497"/>
              </a:spcBef>
              <a:buFont typeface="Arial"/>
              <a:buChar char="•"/>
              <a:defRPr sz="1800">
                <a:solidFill>
                  <a:schemeClr val="tx1"/>
                </a:solidFill>
                <a:latin typeface="+mn-lt"/>
                <a:ea typeface="+mn-ea"/>
                <a:cs typeface="+mn-cs"/>
              </a:defRPr>
            </a:lvl5pPr>
            <a:lvl6pPr marL="2514597" indent="-228600" algn="l" defTabSz="914400">
              <a:lnSpc>
                <a:spcPct val="90000"/>
              </a:lnSpc>
              <a:spcBef>
                <a:spcPts val="497"/>
              </a:spcBef>
              <a:buFont typeface="Arial"/>
              <a:buChar char="•"/>
              <a:defRPr sz="1800">
                <a:solidFill>
                  <a:schemeClr val="tx1"/>
                </a:solidFill>
                <a:latin typeface="+mn-lt"/>
                <a:ea typeface="+mn-ea"/>
                <a:cs typeface="+mn-cs"/>
              </a:defRPr>
            </a:lvl6pPr>
            <a:lvl7pPr marL="2971800" indent="-228600" algn="l" defTabSz="914400">
              <a:lnSpc>
                <a:spcPct val="90000"/>
              </a:lnSpc>
              <a:spcBef>
                <a:spcPts val="497"/>
              </a:spcBef>
              <a:buFont typeface="Arial"/>
              <a:buChar char="•"/>
              <a:defRPr sz="1800">
                <a:solidFill>
                  <a:schemeClr val="tx1"/>
                </a:solidFill>
                <a:latin typeface="+mn-lt"/>
                <a:ea typeface="+mn-ea"/>
                <a:cs typeface="+mn-cs"/>
              </a:defRPr>
            </a:lvl7pPr>
            <a:lvl8pPr marL="3429000" indent="-228600" algn="l" defTabSz="914400">
              <a:lnSpc>
                <a:spcPct val="90000"/>
              </a:lnSpc>
              <a:spcBef>
                <a:spcPts val="497"/>
              </a:spcBef>
              <a:buFont typeface="Arial"/>
              <a:buChar char="•"/>
              <a:defRPr sz="1800">
                <a:solidFill>
                  <a:schemeClr val="tx1"/>
                </a:solidFill>
                <a:latin typeface="+mn-lt"/>
                <a:ea typeface="+mn-ea"/>
                <a:cs typeface="+mn-cs"/>
              </a:defRPr>
            </a:lvl8pPr>
            <a:lvl9pPr marL="3886200" indent="-228600" algn="l" defTabSz="914400">
              <a:lnSpc>
                <a:spcPct val="90000"/>
              </a:lnSpc>
              <a:spcBef>
                <a:spcPts val="497"/>
              </a:spcBef>
              <a:buFont typeface="Arial"/>
              <a:buChar char="•"/>
              <a:defRPr sz="1800">
                <a:solidFill>
                  <a:schemeClr val="tx1"/>
                </a:solidFill>
                <a:latin typeface="+mn-lt"/>
                <a:ea typeface="+mn-ea"/>
                <a:cs typeface="+mn-cs"/>
              </a:defRPr>
            </a:lvl9pPr>
          </a:lstStyle>
          <a:p>
            <a:pPr marL="0" indent="0">
              <a:buFont typeface="Arial"/>
              <a:buNone/>
              <a:defRPr/>
            </a:pPr>
            <a:r>
              <a:rPr sz="1800">
                <a:latin typeface="Calibri"/>
                <a:ea typeface="Calibri"/>
                <a:cs typeface="Calibri"/>
              </a:rPr>
              <a:t>If you use a CC licence and the </a:t>
            </a:r>
            <a:r>
              <a:rPr lang="en-US" sz="1800" b="0" i="0" u="sng" strike="noStrike" cap="none" spc="0">
                <a:solidFill>
                  <a:schemeClr val="tx1"/>
                </a:solidFill>
                <a:latin typeface="Calibri"/>
                <a:ea typeface="Calibri"/>
                <a:cs typeface="Calibri"/>
                <a:hlinkClick r:id="rId4" tooltip="https://chooser-beta.creativecommons.org/"/>
              </a:rPr>
              <a:t>CC licence chooser</a:t>
            </a:r>
            <a:r>
              <a:rPr lang="en-US" sz="1800" b="0" i="0" u="none" strike="noStrike" cap="none" spc="0">
                <a:solidFill>
                  <a:schemeClr val="tx1"/>
                </a:solidFill>
                <a:latin typeface="Calibri"/>
                <a:ea typeface="Calibri"/>
                <a:cs typeface="Calibri"/>
              </a:rPr>
              <a:t> tool, it generates the HTML syntax that can be copied</a:t>
            </a:r>
            <a:r>
              <a:rPr lang="en-US" sz="1800" b="0" i="0" u="none" strike="noStrike" cap="none" spc="0">
                <a:solidFill>
                  <a:schemeClr val="tx1"/>
                </a:solidFill>
                <a:latin typeface="Calibri"/>
                <a:ea typeface="Calibri"/>
                <a:cs typeface="Calibri"/>
              </a:rPr>
              <a:t> </a:t>
            </a:r>
            <a:r>
              <a:rPr sz="1800" b="0" i="0" u="none">
                <a:solidFill>
                  <a:schemeClr val="tx1"/>
                </a:solidFill>
                <a:latin typeface="Calibri"/>
                <a:ea typeface="Calibri"/>
                <a:cs typeface="Calibri"/>
              </a:rPr>
              <a:t>and embedded into web pages on the Internet. This syntax would not be visible to people browsing your web pages but can be read by search engines and in this sense, CC licenses are "machine-readable".</a:t>
            </a:r>
            <a:endParaRPr>
              <a:solidFill>
                <a:schemeClr val="tx1"/>
              </a:solidFill>
            </a:endParaRPr>
          </a:p>
        </p:txBody>
      </p:sp>
      <p:pic>
        <p:nvPicPr>
          <p:cNvPr id="1595249100" name="" descr="Image shows the layers of licensing - the legal code is the fundement, the licens is human readible and the licens is machine readible" title="Example of a creative commons license"/>
          <p:cNvPicPr>
            <a:picLocks noChangeAspect="1"/>
          </p:cNvPicPr>
          <p:nvPr/>
        </p:nvPicPr>
        <p:blipFill>
          <a:blip r:embed="rId5"/>
          <a:stretch/>
        </p:blipFill>
        <p:spPr bwMode="auto">
          <a:xfrm rot="0" flipH="0" flipV="0">
            <a:off x="8014078" y="3328037"/>
            <a:ext cx="1759615" cy="2268898"/>
          </a:xfrm>
          <a:prstGeom prst="rect">
            <a:avLst/>
          </a:prstGeom>
        </p:spPr>
      </p:pic>
      <p:sp>
        <p:nvSpPr>
          <p:cNvPr id="1516264890" name=""/>
          <p:cNvSpPr txBox="1"/>
          <p:nvPr/>
        </p:nvSpPr>
        <p:spPr bwMode="auto">
          <a:xfrm flipH="0" flipV="0">
            <a:off x="6150817" y="5596936"/>
            <a:ext cx="5486141" cy="37591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900"/>
              <a:t>&lt;img and text source : </a:t>
            </a:r>
            <a:r>
              <a:rPr lang="en-US" sz="900" b="0" i="0" u="sng" strike="noStrike" cap="none" spc="0">
                <a:solidFill>
                  <a:schemeClr val="tx1"/>
                </a:solidFill>
                <a:latin typeface="Arial"/>
                <a:ea typeface="Arial"/>
                <a:cs typeface="Arial"/>
                <a:hlinkClick r:id="rId6" tooltip="https://wikieducator.org/Creative_Commons_unplugged/Anatomy_of_a_CC_license"/>
              </a:rPr>
              <a:t>https://wikieducator.org/Creative_Commons_unplugged/Anatomy_of_a_CC_license</a:t>
            </a:r>
            <a:r>
              <a:rPr sz="900"/>
              <a:t> &amp; </a:t>
            </a:r>
            <a:r>
              <a:rPr lang="en-US" sz="900" b="0" i="0" u="sng" strike="noStrike" cap="none" spc="0">
                <a:solidFill>
                  <a:schemeClr val="tx1"/>
                </a:solidFill>
                <a:latin typeface="Arial"/>
                <a:ea typeface="Arial"/>
                <a:cs typeface="Arial"/>
                <a:hlinkClick r:id="rId7" tooltip="https://wikieducator.org/File:License-layers.png"/>
              </a:rPr>
              <a:t>https://wikieducator.org/File:License-layers.png</a:t>
            </a:r>
            <a:r>
              <a:rPr sz="900"/>
              <a:t> CC-BY&gt;</a:t>
            </a:r>
            <a:endParaRPr sz="1400"/>
          </a:p>
        </p:txBody>
      </p:sp>
      <p:sp>
        <p:nvSpPr>
          <p:cNvPr id="275377456" name=""/>
          <p:cNvSpPr txBox="1"/>
          <p:nvPr/>
        </p:nvSpPr>
        <p:spPr bwMode="auto">
          <a:xfrm flipH="0" flipV="0">
            <a:off x="6162811" y="1396697"/>
            <a:ext cx="5437208" cy="366119"/>
          </a:xfrm>
          <a:prstGeom prst="rect">
            <a:avLst/>
          </a:prstGeom>
          <a:noFill/>
          <a:ln w="28575">
            <a:solidFill>
              <a:schemeClr val="accent2"/>
            </a:solidFill>
            <a:prstDash val="solid"/>
          </a:ln>
        </p:spPr>
        <p:txBody>
          <a:bodyPr vertOverflow="overflow" horzOverflow="overflow" vert="horz" wrap="square" lIns="91440" tIns="45720" rIns="91440" bIns="45720" numCol="1" spcCol="0" rtlCol="0" fromWordArt="0" anchor="t" anchorCtr="0" forceAA="0" upright="0" compatLnSpc="0">
            <a:spAutoFit/>
          </a:bodyPr>
          <a:p>
            <a:pPr>
              <a:defRPr/>
            </a:pPr>
            <a:r>
              <a:rPr/>
              <a:t>Example of the Creative Commons license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66337055" name="Title 1"/>
          <p:cNvSpPr>
            <a:spLocks noGrp="1"/>
          </p:cNvSpPr>
          <p:nvPr>
            <p:ph type="title"/>
          </p:nvPr>
        </p:nvSpPr>
        <p:spPr bwMode="auto"/>
        <p:txBody>
          <a:bodyPr/>
          <a:lstStyle/>
          <a:p>
            <a:pPr>
              <a:defRPr/>
            </a:pPr>
            <a:r>
              <a:rPr sz="3600"/>
              <a:t>A minute about </a:t>
            </a:r>
            <a:r>
              <a:rPr sz="3600" b="1"/>
              <a:t>licensing metadata</a:t>
            </a:r>
            <a:endParaRPr sz="3600"/>
          </a:p>
        </p:txBody>
      </p:sp>
      <p:sp>
        <p:nvSpPr>
          <p:cNvPr id="468022509" name="Content Placeholder 2"/>
          <p:cNvSpPr>
            <a:spLocks noGrp="1"/>
          </p:cNvSpPr>
          <p:nvPr>
            <p:ph idx="1"/>
          </p:nvPr>
        </p:nvSpPr>
        <p:spPr bwMode="auto">
          <a:xfrm flipH="0" flipV="0">
            <a:off x="7583850" y="4119325"/>
            <a:ext cx="4404402" cy="162016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sz="2000" b="0" i="1" u="none">
                <a:solidFill>
                  <a:srgbClr val="000000"/>
                </a:solidFill>
                <a:latin typeface="Arial"/>
                <a:ea typeface="Arial"/>
                <a:cs typeface="Arial"/>
              </a:rPr>
              <a:t>NB : Other licences (non-commercial, non-derivatives, share-alike) are less suited; they make reuse of metadata for Linked Data applications difficult because they place restrictions on how metadata can be shared, used and enhanced.</a:t>
            </a:r>
            <a:endParaRPr/>
          </a:p>
        </p:txBody>
      </p:sp>
      <p:sp>
        <p:nvSpPr>
          <p:cNvPr id="1521712393" name=""/>
          <p:cNvSpPr txBox="1"/>
          <p:nvPr/>
        </p:nvSpPr>
        <p:spPr bwMode="auto">
          <a:xfrm flipH="0" flipV="0">
            <a:off x="5632776" y="1690686"/>
            <a:ext cx="6124462" cy="1737720"/>
          </a:xfrm>
          <a:prstGeom prst="rect">
            <a:avLst/>
          </a:prstGeom>
          <a:solidFill>
            <a:schemeClr val="accent6">
              <a:alpha val="49999"/>
            </a:schemeClr>
          </a:solidFill>
          <a:ln w="12700">
            <a:noFill/>
          </a:ln>
        </p:spPr>
        <p:txBody>
          <a:bodyPr vertOverflow="overflow" horzOverflow="overflow" vert="horz" wrap="square" lIns="91440" tIns="45720" rIns="91440" bIns="45720" numCol="1" spcCol="0" rtlCol="0" fromWordArt="0" anchor="t" anchorCtr="0" forceAA="0" upright="0" compatLnSpc="0">
            <a:spAutoFit/>
          </a:bodyPr>
          <a:p>
            <a:pPr>
              <a:defRPr/>
            </a:pPr>
            <a:r>
              <a:rPr/>
              <a:t>Good practices:</a:t>
            </a:r>
            <a:endParaRPr/>
          </a:p>
          <a:p>
            <a:pPr marL="283878" indent="-283878">
              <a:buFont typeface="Arial"/>
              <a:buChar char="•"/>
              <a:defRPr/>
            </a:pPr>
            <a:r>
              <a:rPr/>
              <a:t>Licences for metadata should be</a:t>
            </a:r>
            <a:r>
              <a:rPr b="1"/>
              <a:t> as open as possible</a:t>
            </a:r>
            <a:r>
              <a:rPr/>
              <a:t>.</a:t>
            </a:r>
            <a:endParaRPr/>
          </a:p>
          <a:p>
            <a:pPr marL="283878" indent="-283878">
              <a:buFont typeface="Arial"/>
              <a:buChar char="•"/>
              <a:defRPr/>
            </a:pPr>
            <a:r>
              <a:rPr/>
              <a:t>A </a:t>
            </a:r>
            <a:r>
              <a:rPr b="1"/>
              <a:t>public domain licence</a:t>
            </a:r>
            <a:r>
              <a:rPr/>
              <a:t> allows the widest reuse</a:t>
            </a:r>
            <a:r>
              <a:rPr/>
              <a:t>.</a:t>
            </a:r>
            <a:endParaRPr/>
          </a:p>
          <a:p>
            <a:pPr marL="283878" indent="-283878">
              <a:buFont typeface="Arial"/>
              <a:buChar char="•"/>
              <a:defRPr/>
            </a:pPr>
            <a:r>
              <a:rPr/>
              <a:t>An attribution licence ensures you get credit downstream, but may cause problems if data is shared multiple times (attribution stacking).</a:t>
            </a:r>
            <a:endParaRPr/>
          </a:p>
        </p:txBody>
      </p:sp>
      <p:sp>
        <p:nvSpPr>
          <p:cNvPr id="912534127" name=""/>
          <p:cNvSpPr txBox="1"/>
          <p:nvPr/>
        </p:nvSpPr>
        <p:spPr bwMode="auto">
          <a:xfrm flipH="0" flipV="0">
            <a:off x="497245" y="3497713"/>
            <a:ext cx="5230775" cy="427078"/>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solidFill>
                  <a:schemeClr val="accent2"/>
                </a:solidFill>
              </a:rPr>
              <a:t>Which licences are suited for metadata ?</a:t>
            </a:r>
            <a:endParaRPr sz="2200">
              <a:solidFill>
                <a:schemeClr val="accent2"/>
              </a:solidFill>
            </a:endParaRPr>
          </a:p>
        </p:txBody>
      </p:sp>
      <p:sp>
        <p:nvSpPr>
          <p:cNvPr id="249396063" name=""/>
          <p:cNvSpPr txBox="1"/>
          <p:nvPr/>
        </p:nvSpPr>
        <p:spPr bwMode="auto">
          <a:xfrm flipH="0" flipV="0">
            <a:off x="564952" y="1690686"/>
            <a:ext cx="4904868" cy="1737720"/>
          </a:xfrm>
          <a:prstGeom prst="rect">
            <a:avLst/>
          </a:prstGeom>
          <a:solidFill>
            <a:schemeClr val="accent6">
              <a:alpha val="49999"/>
            </a:schemeClr>
          </a:solidFill>
        </p:spPr>
        <p:txBody>
          <a:bodyPr vertOverflow="overflow" horzOverflow="overflow" vert="horz" wrap="square" lIns="91440" tIns="45720" rIns="91440" bIns="45720" numCol="1" spcCol="0" rtlCol="0" fromWordArt="0" anchor="t" anchorCtr="0" forceAA="0" upright="0" compatLnSpc="0">
            <a:spAutoFit/>
          </a:bodyPr>
          <a:p>
            <a:pPr marL="283878" indent="-283878">
              <a:buFont typeface="Arial"/>
              <a:buChar char="•"/>
              <a:defRPr/>
            </a:pPr>
            <a:r>
              <a:rPr lang="en-US" sz="1800" b="0" i="0" u="none" strike="noStrike" cap="none" spc="0">
                <a:solidFill>
                  <a:schemeClr val="tx1"/>
                </a:solidFill>
                <a:latin typeface="Arial"/>
                <a:ea typeface="Arial"/>
                <a:cs typeface="Arial"/>
              </a:rPr>
              <a:t>Metadata helps people to </a:t>
            </a:r>
            <a:r>
              <a:rPr lang="en-US" sz="1800" b="1" i="0" u="none" strike="noStrike" cap="none" spc="0">
                <a:solidFill>
                  <a:schemeClr val="tx1"/>
                </a:solidFill>
                <a:latin typeface="Arial"/>
                <a:ea typeface="Arial"/>
                <a:cs typeface="Arial"/>
              </a:rPr>
              <a:t>discover</a:t>
            </a:r>
            <a:r>
              <a:rPr lang="en-US" sz="1800" b="0" i="0" u="none" strike="noStrike" cap="none" spc="0">
                <a:solidFill>
                  <a:schemeClr val="tx1"/>
                </a:solidFill>
                <a:latin typeface="Arial"/>
                <a:ea typeface="Arial"/>
                <a:cs typeface="Arial"/>
              </a:rPr>
              <a:t> your data.</a:t>
            </a:r>
            <a:endParaRPr sz="1800"/>
          </a:p>
          <a:p>
            <a:pPr marL="283878" indent="-283878">
              <a:buFont typeface="Arial"/>
              <a:buChar char="•"/>
              <a:defRPr/>
            </a:pPr>
            <a:r>
              <a:rPr lang="en-US" sz="1800" b="0" i="0" u="none" strike="noStrike" cap="none" spc="0">
                <a:solidFill>
                  <a:schemeClr val="tx1"/>
                </a:solidFill>
                <a:latin typeface="Arial"/>
                <a:ea typeface="Arial"/>
                <a:cs typeface="Arial"/>
              </a:rPr>
              <a:t>The wider your metadata is distributed, the higher your </a:t>
            </a:r>
            <a:r>
              <a:rPr lang="en-US" sz="1800" b="1" i="0" u="none" strike="noStrike" cap="none" spc="0">
                <a:solidFill>
                  <a:schemeClr val="tx1"/>
                </a:solidFill>
                <a:latin typeface="Arial"/>
                <a:ea typeface="Arial"/>
                <a:cs typeface="Arial"/>
              </a:rPr>
              <a:t>visibility</a:t>
            </a:r>
            <a:r>
              <a:rPr lang="en-US" sz="1800" b="0" i="0" u="none" strike="noStrike" cap="none" spc="0">
                <a:solidFill>
                  <a:schemeClr val="tx1"/>
                </a:solidFill>
                <a:latin typeface="Arial"/>
                <a:ea typeface="Arial"/>
                <a:cs typeface="Arial"/>
              </a:rPr>
              <a:t> is.</a:t>
            </a:r>
            <a:endParaRPr sz="1800"/>
          </a:p>
          <a:p>
            <a:pPr marL="283878" indent="-283878">
              <a:buFont typeface="Arial"/>
              <a:buChar char="•"/>
              <a:defRPr/>
            </a:pPr>
            <a:r>
              <a:rPr lang="en-US" sz="1800" b="0" i="0" u="none" strike="noStrike" cap="none" spc="0">
                <a:solidFill>
                  <a:schemeClr val="tx1"/>
                </a:solidFill>
                <a:latin typeface="Arial"/>
                <a:ea typeface="Arial"/>
                <a:cs typeface="Arial"/>
              </a:rPr>
              <a:t>Other may want to add to it, enhance it, link to other resources.</a:t>
            </a:r>
            <a:endParaRPr/>
          </a:p>
        </p:txBody>
      </p:sp>
      <p:graphicFrame>
        <p:nvGraphicFramePr>
          <p:cNvPr id="2137438380" name=""/>
          <p:cNvGraphicFramePr>
            <a:graphicFrameLocks xmlns:a="http://schemas.openxmlformats.org/drawingml/2006/main"/>
          </p:cNvGraphicFramePr>
          <p:nvPr/>
        </p:nvGraphicFramePr>
        <p:xfrm>
          <a:off x="497246" y="3924792"/>
          <a:ext cx="6705179" cy="1955140"/>
        </p:xfrm>
        <a:graphic>
          <a:graphicData uri="http://schemas.openxmlformats.org/drawingml/2006/table">
            <a:tbl>
              <a:tblPr firstRow="1" firstCol="0" lastRow="0" lastCol="0" bandRow="1" bandCol="0">
                <a:tableStyleId>{69CF1AB2-1976-4502-BF36-3FF5EA218861}</a:tableStyleId>
              </a:tblPr>
              <a:tblGrid>
                <a:gridCol w="3346239"/>
                <a:gridCol w="3346239"/>
              </a:tblGrid>
              <a:tr h="532976">
                <a:tc>
                  <a:txBody>
                    <a:bodyPr/>
                    <a:p>
                      <a:pPr>
                        <a:defRPr/>
                      </a:pPr>
                      <a:r>
                        <a:rPr sz="1800"/>
                        <a:t>Fully open reuse</a:t>
                      </a:r>
                      <a:endParaRPr sz="1800"/>
                    </a:p>
                  </a:txBody>
                  <a:tcPr/>
                </a:tc>
                <a:tc>
                  <a:txBody>
                    <a:bodyPr/>
                    <a:p>
                      <a:pPr>
                        <a:defRPr/>
                      </a:pPr>
                      <a:r>
                        <a:rPr sz="1800"/>
                        <a:t>Used but lead to attribution stacking (not ideal)</a:t>
                      </a:r>
                      <a:endParaRPr sz="1800"/>
                    </a:p>
                  </a:txBody>
                  <a:tcPr/>
                </a:tc>
              </a:tr>
              <a:tr h="340830">
                <a:tc>
                  <a:txBody>
                    <a:bodyPr/>
                    <a:p>
                      <a:pPr>
                        <a:defRPr/>
                      </a:pPr>
                      <a:r>
                        <a:rPr sz="1800"/>
                        <a:t>Public Domain Mark</a:t>
                      </a:r>
                      <a:endParaRPr sz="1800"/>
                    </a:p>
                  </a:txBody>
                  <a:tcPr/>
                </a:tc>
                <a:tc>
                  <a:txBody>
                    <a:bodyPr/>
                    <a:p>
                      <a:pPr>
                        <a:defRPr/>
                      </a:pPr>
                      <a:r>
                        <a:rPr sz="1800"/>
                        <a:t>CC-BY</a:t>
                      </a:r>
                      <a:endParaRPr sz="1800"/>
                    </a:p>
                  </a:txBody>
                  <a:tcPr/>
                </a:tc>
              </a:tr>
              <a:tr h="340830">
                <a:tc>
                  <a:txBody>
                    <a:bodyPr/>
                    <a:p>
                      <a:pPr>
                        <a:defRPr/>
                      </a:pPr>
                      <a:r>
                        <a:rPr sz="1800"/>
                        <a:t>CC0</a:t>
                      </a:r>
                      <a:endParaRPr sz="1800"/>
                    </a:p>
                  </a:txBody>
                  <a:tcPr/>
                </a:tc>
                <a:tc>
                  <a:txBody>
                    <a:bodyPr/>
                    <a:p>
                      <a:pPr>
                        <a:defRPr/>
                      </a:pPr>
                      <a:r>
                        <a:rPr sz="1800"/>
                        <a:t>ODC-Attribution</a:t>
                      </a:r>
                      <a:endParaRPr sz="1800"/>
                    </a:p>
                  </a:txBody>
                  <a:tcPr/>
                </a:tc>
              </a:tr>
              <a:tr h="340830">
                <a:tc>
                  <a:txBody>
                    <a:bodyPr/>
                    <a:p>
                      <a:pPr>
                        <a:defRPr/>
                      </a:pPr>
                      <a:r>
                        <a:rPr sz="1800"/>
                        <a:t>PDDL</a:t>
                      </a:r>
                      <a:endParaRPr sz="1800"/>
                    </a:p>
                  </a:txBody>
                  <a:tcPr/>
                </a:tc>
                <a:tc>
                  <a:txBody>
                    <a:bodyPr/>
                    <a:p>
                      <a:pPr>
                        <a:defRPr/>
                      </a:pPr>
                      <a:r>
                        <a:rPr sz="1800"/>
                        <a:t>ISA Open Metadata licence 1.1</a:t>
                      </a:r>
                      <a:endParaRPr sz="1800"/>
                    </a:p>
                  </a:txBody>
                  <a:tcPr/>
                </a:tc>
              </a:tr>
              <a:tr h="340830">
                <a:tc>
                  <a:txBody>
                    <a:bodyPr/>
                    <a:p>
                      <a:pPr>
                        <a:defRPr/>
                      </a:pPr>
                      <a:endParaRPr sz="1800"/>
                    </a:p>
                  </a:txBody>
                  <a:tcPr/>
                </a:tc>
                <a:tc>
                  <a:txBody>
                    <a:bodyPr/>
                    <a:p>
                      <a:pPr>
                        <a:defRPr/>
                      </a:pPr>
                      <a:r>
                        <a:rPr sz="1800"/>
                        <a:t>Open Government licence</a:t>
                      </a:r>
                      <a:endParaRPr sz="1800"/>
                    </a:p>
                  </a:txBody>
                  <a:tcPr/>
                </a:tc>
              </a:tr>
            </a:tbl>
          </a:graphicData>
        </a:graphic>
      </p:graphicFrame>
      <p:sp>
        <p:nvSpPr>
          <p:cNvPr id="1470326405" name=""/>
          <p:cNvSpPr txBox="1"/>
          <p:nvPr/>
        </p:nvSpPr>
        <p:spPr bwMode="auto">
          <a:xfrm flipH="0" flipV="0">
            <a:off x="423391" y="6018770"/>
            <a:ext cx="11345929" cy="30515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400"/>
              <a:t>&lt;source : </a:t>
            </a:r>
            <a:r>
              <a:rPr sz="1400" u="sng">
                <a:hlinkClick r:id="rId3" tooltip="https://data.europa.eu/sites/default/files/d2.1.2_training_module_2.5_data_and_metadata_licensing_en_edp.pdf"/>
              </a:rPr>
              <a:t>https://data.europa.eu/sites/default/files/d2.1.2_training_module_2.5_data_and_metadata_licensing_en_edp.pdf</a:t>
            </a:r>
            <a:r>
              <a:rPr sz="1400"/>
              <a:t> CC-BY&gt;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32179191" name="Titolo 1" hidden="0"/>
          <p:cNvSpPr>
            <a:spLocks noGrp="1"/>
          </p:cNvSpPr>
          <p:nvPr isPhoto="0" userDrawn="0">
            <p:ph type="title" hasCustomPrompt="0"/>
          </p:nvPr>
        </p:nvSpPr>
        <p:spPr bwMode="auto"/>
        <p:txBody>
          <a:bodyPr/>
          <a:lstStyle/>
          <a:p>
            <a:pPr>
              <a:defRPr/>
            </a:pPr>
            <a:r>
              <a:rPr lang="en-US" sz="4400" b="0" i="0" u="none" strike="noStrike" cap="none" spc="0">
                <a:solidFill>
                  <a:schemeClr val="tx1"/>
                </a:solidFill>
                <a:latin typeface="NanumBarunGothic"/>
                <a:ea typeface="NanumBarunGothic"/>
                <a:cs typeface="NanumBarunGothic"/>
              </a:rPr>
              <a:t>Key takeaways</a:t>
            </a:r>
            <a:endParaRPr sz="2400"/>
          </a:p>
        </p:txBody>
      </p:sp>
      <p:sp>
        <p:nvSpPr>
          <p:cNvPr id="849035330" name="Segnaposto contenuto 2" hidden="0"/>
          <p:cNvSpPr>
            <a:spLocks noGrp="1"/>
          </p:cNvSpPr>
          <p:nvPr isPhoto="0" userDrawn="0">
            <p:ph idx="1" hasCustomPrompt="0"/>
          </p:nvPr>
        </p:nvSpPr>
        <p:spPr bwMode="auto">
          <a:xfrm flipH="0" flipV="0">
            <a:off x="674165" y="4320162"/>
            <a:ext cx="10107083" cy="1654609"/>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1800">
                <a:solidFill>
                  <a:schemeClr val="tx1"/>
                </a:solidFill>
              </a:rPr>
              <a:t>Even when you have found the license that perfectly matches your needs, your work is not over just yet. You still have to check its readability :</a:t>
            </a:r>
            <a:endParaRPr sz="1800">
              <a:solidFill>
                <a:schemeClr val="tx1"/>
              </a:solidFill>
            </a:endParaRPr>
          </a:p>
          <a:p>
            <a:pPr marL="0" indent="0">
              <a:buFont typeface="Arial"/>
              <a:buNone/>
              <a:defRPr/>
            </a:pPr>
            <a:r>
              <a:rPr sz="1800">
                <a:solidFill>
                  <a:schemeClr val="tx1"/>
                </a:solidFill>
              </a:rPr>
              <a:t>	- for </a:t>
            </a:r>
            <a:r>
              <a:rPr sz="1800" b="1">
                <a:solidFill>
                  <a:schemeClr val="tx1"/>
                </a:solidFill>
              </a:rPr>
              <a:t>humans </a:t>
            </a:r>
            <a:r>
              <a:rPr sz="1800">
                <a:solidFill>
                  <a:schemeClr val="tx1"/>
                </a:solidFill>
              </a:rPr>
              <a:t>: how your choice of license is expressed</a:t>
            </a:r>
            <a:r>
              <a:rPr sz="1800">
                <a:solidFill>
                  <a:schemeClr val="tx1"/>
                </a:solidFill>
              </a:rPr>
              <a:t> when landing on your research output page;</a:t>
            </a:r>
            <a:endParaRPr sz="1800">
              <a:solidFill>
                <a:schemeClr val="tx1"/>
              </a:solidFill>
            </a:endParaRPr>
          </a:p>
          <a:p>
            <a:pPr marL="0" indent="0">
              <a:buFont typeface="Arial"/>
              <a:buNone/>
              <a:defRPr/>
            </a:pPr>
            <a:r>
              <a:rPr sz="1800">
                <a:solidFill>
                  <a:schemeClr val="tx1"/>
                </a:solidFill>
              </a:rPr>
              <a:t>	- for </a:t>
            </a:r>
            <a:r>
              <a:rPr sz="1800" b="1">
                <a:solidFill>
                  <a:schemeClr val="tx1"/>
                </a:solidFill>
              </a:rPr>
              <a:t>machines</a:t>
            </a:r>
            <a:r>
              <a:rPr sz="1800">
                <a:solidFill>
                  <a:schemeClr val="tx1"/>
                </a:solidFill>
              </a:rPr>
              <a:t> : for interoperability</a:t>
            </a:r>
            <a:r>
              <a:rPr sz="1800">
                <a:solidFill>
                  <a:schemeClr val="tx1"/>
                </a:solidFill>
              </a:rPr>
              <a:t>.</a:t>
            </a:r>
            <a:endParaRPr sz="1800">
              <a:solidFill>
                <a:schemeClr val="tx1"/>
              </a:solidFill>
            </a:endParaRPr>
          </a:p>
          <a:p>
            <a:pPr>
              <a:defRPr/>
            </a:pPr>
            <a:endParaRPr sz="1800"/>
          </a:p>
        </p:txBody>
      </p:sp>
      <p:sp>
        <p:nvSpPr>
          <p:cNvPr id="1180615191"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
        <p:nvSpPr>
          <p:cNvPr id="1178785503" name=""/>
          <p:cNvSpPr/>
          <p:nvPr/>
        </p:nvSpPr>
        <p:spPr bwMode="auto">
          <a:xfrm flipH="0" flipV="0">
            <a:off x="430646" y="1604096"/>
            <a:ext cx="10480787" cy="1399941"/>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629627734" name=""/>
          <p:cNvSpPr/>
          <p:nvPr/>
        </p:nvSpPr>
        <p:spPr bwMode="auto">
          <a:xfrm flipH="0" flipV="0">
            <a:off x="501286" y="3083116"/>
            <a:ext cx="10410149" cy="980400"/>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6253867" name=""/>
          <p:cNvSpPr/>
          <p:nvPr/>
        </p:nvSpPr>
        <p:spPr bwMode="auto">
          <a:xfrm flipH="0" flipV="0">
            <a:off x="488433" y="4298034"/>
            <a:ext cx="10410149" cy="1676736"/>
          </a:xfrm>
          <a:prstGeom prst="flowChartAlternateProcess">
            <a:avLst/>
          </a:prstGeom>
          <a:solidFill>
            <a:schemeClr val="accent1">
              <a:alpha val="0"/>
            </a:schemeClr>
          </a:solidFill>
          <a:ln w="28575" cap="flat" cmpd="sng" algn="ctr">
            <a:solidFill>
              <a:schemeClr val="accent1">
                <a:shade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sp>
        <p:nvSpPr>
          <p:cNvPr id="1737420487" name=""/>
          <p:cNvSpPr txBox="1"/>
          <p:nvPr/>
        </p:nvSpPr>
        <p:spPr bwMode="auto">
          <a:xfrm flipH="0" flipV="0">
            <a:off x="625692" y="1619714"/>
            <a:ext cx="10623627"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marR="0" indent="0" algn="l">
              <a:lnSpc>
                <a:spcPct val="100000"/>
              </a:lnSpc>
              <a:spcBef>
                <a:spcPts val="0"/>
              </a:spcBef>
              <a:spcAft>
                <a:spcPts val="0"/>
              </a:spcAft>
              <a:defRPr/>
            </a:pPr>
            <a:r>
              <a:rPr sz="1800" b="1" i="0" u="none">
                <a:solidFill>
                  <a:srgbClr val="000000"/>
                </a:solidFill>
                <a:latin typeface="Calibri"/>
                <a:ea typeface="Calibri"/>
                <a:cs typeface="Calibri"/>
              </a:rPr>
              <a:t>Research products are not equal in legal terms</a:t>
            </a:r>
            <a:r>
              <a:rPr sz="1800" b="0" i="0" u="none">
                <a:solidFill>
                  <a:srgbClr val="000000"/>
                </a:solidFill>
                <a:latin typeface="Calibri"/>
                <a:ea typeface="Calibri"/>
                <a:cs typeface="Calibri"/>
              </a:rPr>
              <a:t> </a:t>
            </a:r>
            <a:r>
              <a:rPr sz="1800" b="0" i="0" u="none">
                <a:solidFill>
                  <a:srgbClr val="000000"/>
                </a:solidFill>
                <a:latin typeface="Calibri"/>
                <a:ea typeface="Calibri"/>
                <a:cs typeface="Calibri"/>
              </a:rPr>
              <a:t>and require specific licenses. </a:t>
            </a:r>
            <a:r>
              <a:rPr sz="1800" b="0" i="0" u="none">
                <a:solidFill>
                  <a:srgbClr val="000000"/>
                </a:solidFill>
                <a:latin typeface="Calibri"/>
                <a:ea typeface="Calibri"/>
                <a:cs typeface="Calibri"/>
              </a:rPr>
              <a:t>There are </a:t>
            </a:r>
            <a:r>
              <a:rPr sz="1800" b="1" i="0" u="none">
                <a:solidFill>
                  <a:srgbClr val="000000"/>
                </a:solidFill>
                <a:latin typeface="Calibri"/>
                <a:ea typeface="Calibri"/>
                <a:cs typeface="Calibri"/>
              </a:rPr>
              <a:t>many different </a:t>
            </a:r>
            <a:br>
              <a:rPr sz="1800" b="1" i="0" u="none">
                <a:solidFill>
                  <a:srgbClr val="000000"/>
                </a:solidFill>
                <a:latin typeface="Calibri"/>
                <a:ea typeface="Calibri"/>
                <a:cs typeface="Calibri"/>
              </a:rPr>
            </a:br>
            <a:r>
              <a:rPr sz="1800" b="1" i="0" u="none">
                <a:solidFill>
                  <a:srgbClr val="000000"/>
                </a:solidFill>
                <a:latin typeface="Calibri"/>
                <a:ea typeface="Calibri"/>
                <a:cs typeface="Calibri"/>
              </a:rPr>
              <a:t>licenses available</a:t>
            </a:r>
            <a:r>
              <a:rPr sz="1800" b="0" i="0" u="none">
                <a:solidFill>
                  <a:srgbClr val="000000"/>
                </a:solidFill>
                <a:latin typeface="Calibri"/>
                <a:ea typeface="Calibri"/>
                <a:cs typeface="Calibri"/>
              </a:rPr>
              <a:t>, each one having its own characteristics. </a:t>
            </a:r>
            <a:endParaRPr lang="it-IT" sz="1800" b="0" i="0" u="none" strike="noStrike" cap="none" spc="0">
              <a:solidFill>
                <a:srgbClr val="000000"/>
              </a:solidFill>
              <a:latin typeface="Calibri"/>
              <a:cs typeface="Calibri"/>
            </a:endParaRPr>
          </a:p>
          <a:p>
            <a:pPr marL="0" marR="0" indent="0" algn="l">
              <a:lnSpc>
                <a:spcPct val="100000"/>
              </a:lnSpc>
              <a:spcBef>
                <a:spcPts val="0"/>
              </a:spcBef>
              <a:spcAft>
                <a:spcPts val="0"/>
              </a:spcAft>
              <a:defRPr/>
            </a:pPr>
            <a:r>
              <a:rPr lang="it-IT" sz="1800" b="0" i="0" u="none" strike="noStrike" cap="none" spc="0">
                <a:solidFill>
                  <a:srgbClr val="000000"/>
                </a:solidFill>
                <a:latin typeface="Calibri"/>
                <a:ea typeface="Calibri"/>
                <a:cs typeface="Calibri"/>
              </a:rPr>
              <a:t> Your choice of license partly depends on the nature of your research output. You need to</a:t>
            </a:r>
            <a:r>
              <a:rPr lang="it-IT" sz="1800" b="1" i="0" u="none" strike="noStrike" cap="none" spc="0">
                <a:solidFill>
                  <a:srgbClr val="000000"/>
                </a:solidFill>
                <a:latin typeface="Calibri"/>
                <a:ea typeface="Calibri"/>
                <a:cs typeface="Calibri"/>
              </a:rPr>
              <a:t> identify the rights </a:t>
            </a:r>
            <a:r>
              <a:rPr lang="it-IT" sz="1800" b="0" i="0" u="none" strike="noStrike" cap="none" spc="0">
                <a:solidFill>
                  <a:srgbClr val="000000"/>
                </a:solidFill>
                <a:latin typeface="Calibri"/>
                <a:ea typeface="Calibri"/>
                <a:cs typeface="Calibri"/>
              </a:rPr>
              <a:t>that apply to the different research outputs before awarding a license.</a:t>
            </a:r>
            <a:endParaRPr sz="1400" b="0"/>
          </a:p>
        </p:txBody>
      </p:sp>
      <p:sp>
        <p:nvSpPr>
          <p:cNvPr id="37359289" name=""/>
          <p:cNvSpPr txBox="1"/>
          <p:nvPr/>
        </p:nvSpPr>
        <p:spPr bwMode="auto">
          <a:xfrm flipH="0" flipV="0">
            <a:off x="674164" y="3292018"/>
            <a:ext cx="10038686"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r>
              <a:rPr>
                <a:solidFill>
                  <a:schemeClr val="tx1"/>
                </a:solidFill>
              </a:rPr>
              <a:t>There are some free </a:t>
            </a:r>
            <a:r>
              <a:rPr b="1">
                <a:solidFill>
                  <a:schemeClr val="tx1"/>
                </a:solidFill>
              </a:rPr>
              <a:t>online tools</a:t>
            </a:r>
            <a:r>
              <a:rPr>
                <a:solidFill>
                  <a:schemeClr val="tx1"/>
                </a:solidFill>
              </a:rPr>
              <a:t> that can guide you towards finding the perfect license considering your own needs and conditions.</a:t>
            </a:r>
            <a:endParaRPr>
              <a:solidFill>
                <a:schemeClr val="tx1"/>
              </a:solidFill>
            </a:endParaRPr>
          </a:p>
        </p:txBody>
      </p:sp>
      <p:sp>
        <p:nvSpPr>
          <p:cNvPr id="1269547844" name=""/>
          <p:cNvSpPr txBox="1"/>
          <p:nvPr/>
        </p:nvSpPr>
        <p:spPr bwMode="auto">
          <a:xfrm flipH="0" flipV="0">
            <a:off x="3500745" y="5791711"/>
            <a:ext cx="579059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0" indent="0" algn="l">
              <a:buFont typeface="Arial"/>
              <a:buNone/>
              <a:defRPr/>
            </a:pPr>
            <a:endParaRPr>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9082798" name="Title 1"/>
          <p:cNvSpPr>
            <a:spLocks noGrp="1"/>
          </p:cNvSpPr>
          <p:nvPr>
            <p:ph type="title"/>
          </p:nvPr>
        </p:nvSpPr>
        <p:spPr bwMode="auto"/>
        <p:txBody>
          <a:bodyPr/>
          <a:lstStyle/>
          <a:p>
            <a:pPr>
              <a:defRPr/>
            </a:pPr>
            <a:r>
              <a:rPr/>
              <a:t>Learning activity 3</a:t>
            </a:r>
            <a:endParaRPr/>
          </a:p>
        </p:txBody>
      </p:sp>
      <p:sp>
        <p:nvSpPr>
          <p:cNvPr id="1058937661"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endParaRPr/>
          </a:p>
          <a:p>
            <a:pPr>
              <a:defRPr/>
            </a:pPr>
            <a:endParaRPr/>
          </a:p>
          <a:p>
            <a:pPr>
              <a:defRPr/>
            </a:pPr>
            <a:r>
              <a:rPr lang="en-US" sz="2800" b="0" i="0" u="none" strike="noStrike" cap="none" spc="0">
                <a:solidFill>
                  <a:schemeClr val="tx1"/>
                </a:solidFill>
                <a:latin typeface="Arial"/>
                <a:ea typeface="Arial"/>
                <a:cs typeface="Arial"/>
              </a:rPr>
              <a:t>Do you work with data or software research outp</a:t>
            </a:r>
            <a:r>
              <a:rPr lang="en-US" sz="2800" b="0" i="0" u="none" strike="noStrike" cap="none" spc="0">
                <a:solidFill>
                  <a:schemeClr val="tx1"/>
                </a:solidFill>
                <a:latin typeface="Arial"/>
                <a:ea typeface="Arial"/>
                <a:cs typeface="Arial"/>
              </a:rPr>
              <a:t>uts? Go to choosealicense.com, and go through the different</a:t>
            </a:r>
            <a:r>
              <a:rPr lang="en-US" sz="2800" b="0" i="0" u="none" strike="noStrike" cap="none" spc="0">
                <a:solidFill>
                  <a:schemeClr val="tx1"/>
                </a:solidFill>
                <a:latin typeface="Arial"/>
                <a:ea typeface="Arial"/>
                <a:cs typeface="Arial"/>
              </a:rPr>
              <a:t> options for dat</a:t>
            </a:r>
            <a:r>
              <a:rPr lang="en-US" sz="2800" b="0" i="0" u="none" strike="noStrike" cap="none" spc="0">
                <a:solidFill>
                  <a:schemeClr val="tx1"/>
                </a:solidFill>
                <a:latin typeface="Arial"/>
                <a:ea typeface="Arial"/>
                <a:cs typeface="Arial"/>
              </a:rPr>
              <a:t>a and software licenses.</a:t>
            </a:r>
            <a:endParaRPr lang="en-US" sz="2800" b="0" i="0" u="none" strike="noStrike" cap="none" spc="0">
              <a:solidFill>
                <a:schemeClr val="tx1"/>
              </a:solidFill>
              <a:latin typeface="Times New Roman"/>
              <a:cs typeface="Times New Roman"/>
            </a:endParaRPr>
          </a:p>
          <a:p>
            <a:pPr>
              <a:defRPr/>
            </a:pP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18981407" name="Titolo 1" hidden="0"/>
          <p:cNvSpPr>
            <a:spLocks noGrp="1"/>
          </p:cNvSpPr>
          <p:nvPr isPhoto="0" userDrawn="0">
            <p:ph type="title" hasCustomPrompt="0"/>
          </p:nvPr>
        </p:nvSpPr>
        <p:spPr bwMode="auto"/>
        <p:txBody>
          <a:bodyPr/>
          <a:lstStyle/>
          <a:p>
            <a:pPr>
              <a:defRPr/>
            </a:pPr>
            <a:r>
              <a:rPr/>
              <a:t>Individual Reflection</a:t>
            </a:r>
            <a:endParaRPr/>
          </a:p>
        </p:txBody>
      </p:sp>
      <p:sp>
        <p:nvSpPr>
          <p:cNvPr id="1493774310" name="Segnaposto contenuto 2" hidden="0"/>
          <p:cNvSpPr>
            <a:spLocks noGrp="1"/>
          </p:cNvSpPr>
          <p:nvPr isPhoto="0" userDrawn="0">
            <p:ph idx="1" hasCustomPrompt="0"/>
          </p:nvPr>
        </p:nvSpPr>
        <p:spPr bwMode="auto"/>
        <p:txBody>
          <a:bodyPr/>
          <a:lstStyle/>
          <a:p>
            <a:pPr marL="0" lvl="0" indent="0" algn="ctr">
              <a:buFont typeface="Arial"/>
              <a:buNone/>
              <a:defRPr/>
            </a:pPr>
            <a:r>
              <a:rPr sz="2400" b="0">
                <a:solidFill>
                  <a:srgbClr val="000000"/>
                </a:solidFill>
              </a:rPr>
              <a:t>Based on today’s discussions about licensing:</a:t>
            </a:r>
            <a:br>
              <a:rPr sz="2400" b="0">
                <a:solidFill>
                  <a:srgbClr val="000000"/>
                </a:solidFill>
              </a:rPr>
            </a:br>
            <a:endParaRPr sz="2400">
              <a:highlight>
                <a:srgbClr val="FFFFFF"/>
              </a:highlight>
            </a:endParaRPr>
          </a:p>
          <a:p>
            <a:pPr algn="l">
              <a:defRPr/>
            </a:pPr>
            <a:r>
              <a:rPr sz="2400" b="0">
                <a:solidFill>
                  <a:srgbClr val="000000"/>
                </a:solidFill>
              </a:rPr>
              <a:t>What were you happy about learning today? (YES!)</a:t>
            </a:r>
            <a:br>
              <a:rPr sz="2400" b="0">
                <a:solidFill>
                  <a:srgbClr val="000000"/>
                </a:solidFill>
              </a:rPr>
            </a:br>
            <a:endParaRPr sz="2400" b="0">
              <a:solidFill>
                <a:srgbClr val="000000"/>
              </a:solidFill>
            </a:endParaRPr>
          </a:p>
          <a:p>
            <a:pPr algn="l">
              <a:defRPr/>
            </a:pPr>
            <a:r>
              <a:rPr sz="2400"/>
              <a:t>Which good points are you taking with you? (AHA!)</a:t>
            </a:r>
            <a:br>
              <a:rPr sz="2400"/>
            </a:br>
            <a:endParaRPr sz="2400">
              <a:highlight>
                <a:srgbClr val="FFFFFF"/>
              </a:highlight>
            </a:endParaRPr>
          </a:p>
          <a:p>
            <a:pPr>
              <a:defRPr/>
            </a:pPr>
            <a:r>
              <a:rPr sz="2400"/>
              <a:t>A challenge or dilemma you need to consider (Hmmm</a:t>
            </a:r>
            <a:r>
              <a:rPr sz="2400"/>
              <a:t>)</a:t>
            </a:r>
            <a:br>
              <a:rPr sz="2400"/>
            </a:br>
            <a:endParaRPr sz="2400"/>
          </a:p>
          <a:p>
            <a:pPr>
              <a:defRPr/>
            </a:pPr>
            <a:r>
              <a:rPr sz="2400"/>
              <a:t>What will you do differently from now on? (Go do!)</a:t>
            </a:r>
            <a:endParaRPr sz="2400"/>
          </a:p>
        </p:txBody>
      </p:sp>
      <p:sp>
        <p:nvSpPr>
          <p:cNvPr id="1119712151"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4474771" name="Title 1"/>
          <p:cNvSpPr>
            <a:spLocks noGrp="1"/>
          </p:cNvSpPr>
          <p:nvPr>
            <p:ph type="title"/>
          </p:nvPr>
        </p:nvSpPr>
        <p:spPr bwMode="auto"/>
        <p:txBody>
          <a:bodyPr/>
          <a:lstStyle/>
          <a:p>
            <a:pPr>
              <a:defRPr/>
            </a:pPr>
            <a:r>
              <a:rPr/>
              <a:t>Summing up the learning path</a:t>
            </a:r>
            <a:endParaRPr/>
          </a:p>
        </p:txBody>
      </p:sp>
      <p:sp>
        <p:nvSpPr>
          <p:cNvPr id="383841678" name="Content Placeholder 2"/>
          <p:cNvSpPr>
            <a:spLocks noGrp="1"/>
          </p:cNvSpPr>
          <p:nvPr>
            <p:ph idx="1"/>
          </p:nvPr>
        </p:nvSpPr>
        <p:spPr bwMode="auto"/>
        <p:txBody>
          <a:bodyPr/>
          <a:lstStyle/>
          <a:p>
            <a:pPr>
              <a:defRPr/>
            </a:pPr>
            <a:r>
              <a:rPr/>
              <a:t>Thank you for taking part!</a:t>
            </a:r>
            <a:endParaRPr/>
          </a:p>
          <a:p>
            <a:pPr>
              <a:defRPr/>
            </a:pPr>
            <a:r>
              <a:rPr/>
              <a:t>Next steps – complete the homework and send it to us within 7 working days to receive your badge</a:t>
            </a:r>
            <a:endParaRPr/>
          </a:p>
          <a:p>
            <a:pPr>
              <a:defRPr/>
            </a:pPr>
            <a:r>
              <a:rPr/>
              <a:t>Fill out the training evaluation form </a:t>
            </a:r>
            <a:r>
              <a:rPr>
                <a:highlight>
                  <a:srgbClr val="FFFF00"/>
                </a:highlight>
              </a:rPr>
              <a:t>(ADD APPROPRIATE LINK)</a:t>
            </a:r>
            <a:r>
              <a:rPr sz="1100" b="0">
                <a:solidFill>
                  <a:srgbClr val="000000"/>
                </a:solidFill>
                <a:highlight>
                  <a:srgbClr val="FFFFFF"/>
                </a:highlight>
              </a:rPr>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1531739" name="Title 1"/>
          <p:cNvSpPr>
            <a:spLocks noGrp="1"/>
          </p:cNvSpPr>
          <p:nvPr>
            <p:ph type="title"/>
          </p:nvPr>
        </p:nvSpPr>
        <p:spPr bwMode="auto"/>
        <p:txBody>
          <a:bodyPr/>
          <a:lstStyle/>
          <a:p>
            <a:pPr>
              <a:defRPr/>
            </a:pPr>
            <a:r>
              <a:rPr/>
              <a:t>Homework and certification</a:t>
            </a:r>
            <a:endParaRPr/>
          </a:p>
        </p:txBody>
      </p:sp>
      <p:sp>
        <p:nvSpPr>
          <p:cNvPr id="1629995488"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a:t>Thank you for your participation!</a:t>
            </a:r>
            <a:endParaRPr/>
          </a:p>
          <a:p>
            <a:pPr>
              <a:defRPr/>
            </a:pPr>
            <a:r>
              <a:rPr/>
              <a:t>Send your completed learning activity sheet to your course partner for peer review. Has everyone exchanged emails?</a:t>
            </a:r>
            <a:endParaRPr/>
          </a:p>
          <a:p>
            <a:pPr>
              <a:defRPr/>
            </a:pPr>
            <a:r>
              <a:rPr/>
              <a:t>After peer review, update your learning sheet and send it to the instructor at this mail: </a:t>
            </a:r>
            <a:r>
              <a:rPr>
                <a:highlight>
                  <a:srgbClr val="FFFF00"/>
                </a:highlight>
              </a:rPr>
              <a:t>INSERT MAIL OF RESPONSIBLE </a:t>
            </a:r>
            <a:endParaRPr/>
          </a:p>
          <a:p>
            <a:pPr>
              <a:defRPr/>
            </a:pPr>
            <a:r>
              <a:rPr/>
              <a:t>Upon receipt you will receive your badge</a:t>
            </a:r>
            <a:endParaRPr/>
          </a:p>
          <a:p>
            <a:pPr>
              <a:defRPr/>
            </a:pPr>
            <a:endParaRPr/>
          </a:p>
          <a:p>
            <a:pPr>
              <a:defRPr/>
            </a:pPr>
            <a:r>
              <a:rPr/>
              <a:t>Deadline for submission of updated learning sheet is 7 working days after the date the learning path was held</a:t>
            </a:r>
            <a:endParaRPr/>
          </a:p>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22781636" name="Title 1"/>
          <p:cNvSpPr>
            <a:spLocks noGrp="1"/>
          </p:cNvSpPr>
          <p:nvPr>
            <p:ph type="title"/>
          </p:nvPr>
        </p:nvSpPr>
        <p:spPr bwMode="auto"/>
        <p:txBody>
          <a:bodyPr/>
          <a:lstStyle/>
          <a:p>
            <a:pPr>
              <a:defRPr/>
            </a:pPr>
            <a:r>
              <a:rPr/>
              <a:t>Works cited, further reading</a:t>
            </a:r>
            <a:endParaRPr/>
          </a:p>
        </p:txBody>
      </p:sp>
      <p:sp>
        <p:nvSpPr>
          <p:cNvPr id="547785797" name="Content Placeholder 2"/>
          <p:cNvSpPr>
            <a:spLocks noGrp="1"/>
          </p:cNvSpPr>
          <p:nvPr>
            <p:ph idx="1"/>
          </p:nvPr>
        </p:nvSpPr>
        <p:spPr bwMode="auto">
          <a:xfrm>
            <a:off x="911468" y="1690687"/>
            <a:ext cx="10515600" cy="4351338"/>
          </a:xfr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marL="0" marR="0" indent="-285750" algn="l">
              <a:lnSpc>
                <a:spcPct val="86000"/>
              </a:lnSpc>
              <a:spcBef>
                <a:spcPts val="999"/>
              </a:spcBef>
              <a:spcAft>
                <a:spcPts val="0"/>
              </a:spcAft>
              <a:buFont typeface="Arial"/>
              <a:buChar char="•"/>
              <a:defRPr/>
            </a:pPr>
            <a:r>
              <a:rPr sz="2600">
                <a:cs typeface="Calibri"/>
              </a:rPr>
              <a:t>Choosing a license for research data</a:t>
            </a:r>
            <a:br>
              <a:rPr sz="1100">
                <a:cs typeface="Calibri"/>
              </a:rPr>
            </a:br>
            <a:r>
              <a:rPr lang="fr-FR" sz="2200" b="0" i="0" u="sng" strike="noStrike" cap="none" spc="0">
                <a:solidFill>
                  <a:schemeClr val="tx1"/>
                </a:solidFill>
                <a:latin typeface="Calibri"/>
                <a:ea typeface="Calibri"/>
                <a:cs typeface="Calibri"/>
                <a:hlinkClick r:id="rId3" tooltip="https://eprints.gla.ac.uk/171316/1/171316.pdf"/>
              </a:rPr>
              <a:t>https://eprints.gla.ac.uk/171316/1/171316.pdf</a:t>
            </a:r>
            <a:endParaRPr sz="1100"/>
          </a:p>
          <a:p>
            <a:pPr marL="0" indent="-285750" algn="l">
              <a:defRPr/>
            </a:pPr>
            <a:r>
              <a:rPr lang="fr-FR"/>
              <a:t>Data and metadata licensing</a:t>
            </a:r>
            <a:br>
              <a:rPr lang="fr-FR">
                <a:latin typeface="Calibri"/>
                <a:cs typeface="Calibri"/>
              </a:rPr>
            </a:br>
            <a:r>
              <a:rPr lang="fr-FR"/>
              <a:t>https://data.europa.eu/sites/default/files/d2.1.2_training_module_2.5_data_and_metadata_licensing_en_edp.pdf</a:t>
            </a:r>
            <a:endParaRPr lang="fr-FR"/>
          </a:p>
          <a:p>
            <a:pPr marL="0" indent="-285750" algn="l">
              <a:defRPr/>
            </a:pPr>
            <a:r>
              <a:rPr/>
              <a:t>Data management expert guide: Licensing your data:</a:t>
            </a:r>
            <a:br>
              <a:rPr/>
            </a:br>
            <a:r>
              <a:rPr lang="fr-FR" u="sng">
                <a:solidFill>
                  <a:schemeClr val="hlink"/>
                </a:solidFill>
                <a:hlinkClick r:id="rId4" tooltip="https://dmeg.cessda.eu/Data-Management-Expert-Guide/6.-Archive-Publish/Publishing-with-CESSDA-archives/Licensing-your-data"/>
              </a:rPr>
              <a:t>https://dmeg.cessda.eu/Data-Management-Expert-Guide/6.-Archive-Publish/Publishing-with-CESSDA-archives/Licensing-your-data/</a:t>
            </a:r>
            <a:endParaRPr/>
          </a:p>
          <a:p>
            <a:pPr marL="0" indent="-285750" algn="l">
              <a:defRPr/>
            </a:pPr>
            <a:r>
              <a:rPr/>
              <a:t>Data Packaging Guide </a:t>
            </a:r>
            <a:r>
              <a:rPr lang="en-US" b="0" i="0" u="sng" cap="none" spc="0">
                <a:solidFill>
                  <a:schemeClr val="tx1"/>
                </a:solidFill>
                <a:latin typeface="Arial"/>
                <a:ea typeface="Arial"/>
                <a:cs typeface="Arial"/>
                <a:hlinkClick r:id="rId5" tooltip="https://github.com/saverkamp/beyond-open-data/blob/master/DataGuide.md"/>
              </a:rPr>
              <a:t>https://github.com/saverkamp/beyond-open-data/blob/master/DataGuide.md</a:t>
            </a:r>
            <a:r>
              <a:rPr/>
              <a:t> </a:t>
            </a:r>
            <a:endParaRPr/>
          </a:p>
          <a:p>
            <a:pPr marL="0" indent="-285750" algn="l">
              <a:defRPr/>
            </a:pPr>
            <a:r>
              <a:rPr lang="fr-FR"/>
              <a:t>Fact sheet on creative commons and open science</a:t>
            </a:r>
            <a:br>
              <a:rPr lang="fr-FR"/>
            </a:br>
            <a:r>
              <a:rPr lang="fr-FR" u="sng">
                <a:solidFill>
                  <a:schemeClr val="hlink"/>
                </a:solidFill>
                <a:hlinkClick r:id="rId6" tooltip="https://www.fosteropenscience.eu/content/fact-sheet-creative-commons-open-science"/>
              </a:rPr>
              <a:t>https://www.fosteropenscience.eu/content/fact-sheet-creative-commons-open-science</a:t>
            </a:r>
            <a:endParaRPr sz="1100">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5570555" name="Title 1"/>
          <p:cNvSpPr>
            <a:spLocks noGrp="1"/>
          </p:cNvSpPr>
          <p:nvPr>
            <p:ph type="title"/>
          </p:nvPr>
        </p:nvSpPr>
        <p:spPr bwMode="auto">
          <a:xfrm>
            <a:off x="781048" y="2822573"/>
            <a:ext cx="10515600" cy="1325561"/>
          </a:xfrm>
        </p:spPr>
        <p:txBody>
          <a:bodyPr/>
          <a:lstStyle/>
          <a:p>
            <a:pPr>
              <a:defRPr/>
            </a:pPr>
            <a:r>
              <a:rPr/>
              <a:t>Unit 1: Why you shouldn’t license your research output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3596098" name="Titolo 1" hidden="0"/>
          <p:cNvSpPr>
            <a:spLocks noGrp="1"/>
          </p:cNvSpPr>
          <p:nvPr isPhoto="0" userDrawn="0">
            <p:ph type="title" hasCustomPrompt="0"/>
          </p:nvPr>
        </p:nvSpPr>
        <p:spPr bwMode="auto"/>
        <p:txBody>
          <a:bodyPr/>
          <a:lstStyle/>
          <a:p>
            <a:pPr>
              <a:defRPr/>
            </a:pPr>
            <a:r>
              <a:rPr lang="it-IT" sz="4400" b="0" i="0" u="none" strike="noStrike" cap="none" spc="0">
                <a:solidFill>
                  <a:schemeClr val="tx1"/>
                </a:solidFill>
                <a:latin typeface="Century Gothic"/>
                <a:ea typeface="Arial"/>
                <a:cs typeface="Arial"/>
              </a:rPr>
              <a:t>Works cited, further reading</a:t>
            </a:r>
            <a:endParaRPr/>
          </a:p>
        </p:txBody>
      </p:sp>
      <p:sp>
        <p:nvSpPr>
          <p:cNvPr id="1782016008" name="Segnaposto contenuto 2" hidden="0"/>
          <p:cNvSpPr>
            <a:spLocks noGrp="1"/>
          </p:cNvSpPr>
          <p:nvPr isPhoto="0" userDrawn="0">
            <p:ph idx="1" hasCustomPrompt="0"/>
          </p:nvPr>
        </p:nvSpPr>
        <p:spPr bwMode="auto"/>
        <p:txBody>
          <a:bodyPr vertOverflow="overflow" horzOverflow="overflow" vert="horz" wrap="square" lIns="91440" tIns="45720" rIns="91440" bIns="45720" numCol="1" spcCol="0" rtlCol="0" fromWordArt="0" anchor="t" anchorCtr="0" forceAA="0" upright="0" compatLnSpc="0">
            <a:normAutofit fontScale="80000" lnSpcReduction="4000"/>
          </a:bodyPr>
          <a:lstStyle/>
          <a:p>
            <a:pPr marL="0" indent="-285750" algn="l">
              <a:defRPr/>
            </a:pPr>
            <a:r>
              <a:rPr lang="it-IT" sz="2800" b="0" i="0" u="none" strike="noStrike" cap="none" spc="0">
                <a:solidFill>
                  <a:schemeClr val="tx1"/>
                </a:solidFill>
                <a:latin typeface="Calibri"/>
                <a:ea typeface="Arial"/>
                <a:cs typeface="Arial"/>
              </a:rPr>
              <a:t>Foster Open Science training Handbook, chapter 6 “Open Licenses and file formats”:</a:t>
            </a:r>
            <a:br>
              <a:rPr lang="it-IT" sz="2800" b="0" i="0" u="none" strike="noStrike" cap="none" spc="0">
                <a:solidFill>
                  <a:schemeClr val="tx1"/>
                </a:solidFill>
                <a:latin typeface="Calibri"/>
                <a:ea typeface="Arial"/>
                <a:cs typeface="Arial"/>
              </a:rPr>
            </a:br>
            <a:r>
              <a:rPr lang="it-IT" sz="2800" b="0" i="0" u="none" strike="noStrike" cap="none" spc="0">
                <a:solidFill>
                  <a:schemeClr val="tx1"/>
                </a:solidFill>
                <a:latin typeface="Calibri"/>
                <a:ea typeface="Arial"/>
                <a:cs typeface="Arial"/>
              </a:rPr>
              <a:t>https://www.fosteropenscience.eu/content/open-science-training-handbook/</a:t>
            </a:r>
            <a:endParaRPr sz="2800">
              <a:cs typeface="Calibri"/>
            </a:endParaRPr>
          </a:p>
          <a:p>
            <a:pPr marL="0" indent="-285750" algn="l">
              <a:defRPr/>
            </a:pPr>
            <a:r>
              <a:rPr lang="it-IT" sz="2800" b="0" i="0" u="none" strike="noStrike" cap="none" spc="0">
                <a:solidFill>
                  <a:schemeClr val="tx1"/>
                </a:solidFill>
                <a:latin typeface="Calibri"/>
                <a:ea typeface="Arial"/>
                <a:cs typeface="Calibri"/>
              </a:rPr>
              <a:t>Graux, Hans; European Commission/Data Policy and Innovation 2023. </a:t>
            </a:r>
            <a:r>
              <a:rPr lang="it-IT" sz="2800" b="0" i="0" u="none" strike="noStrike" cap="none" spc="0">
                <a:solidFill>
                  <a:schemeClr val="tx1"/>
                </a:solidFill>
                <a:latin typeface="Calibri"/>
                <a:ea typeface="Arial"/>
                <a:cs typeface="Arial"/>
              </a:rPr>
              <a:t>Licence Compatibility in Europe: A winding road to Creative Commons</a:t>
            </a:r>
            <a:r>
              <a:rPr lang="it-IT" sz="2800" b="0" i="0" u="none" strike="noStrike" cap="none" spc="0">
                <a:solidFill>
                  <a:schemeClr val="tx1"/>
                </a:solidFill>
                <a:latin typeface="Calibri"/>
                <a:ea typeface="Arial"/>
                <a:cs typeface="Calibri"/>
              </a:rPr>
              <a:t>.</a:t>
            </a:r>
            <a:r>
              <a:rPr lang="it-IT" sz="2800" b="0" i="0" u="sng" strike="noStrike" cap="none" spc="0">
                <a:solidFill>
                  <a:schemeClr val="hlink"/>
                </a:solidFill>
                <a:latin typeface="Calibri"/>
                <a:ea typeface="Arial"/>
                <a:cs typeface="Calibri"/>
                <a:hlinkClick r:id="rId3" tooltip="https://data.europa.eu/sites/default/files/report/Licence compatibility in Europe a winding road to Creative Commons_EN.pdf"/>
              </a:rPr>
              <a:t> </a:t>
            </a:r>
            <a:r>
              <a:rPr lang="it-IT" sz="2800" b="0" i="0" u="sng" strike="noStrike" cap="none" spc="0">
                <a:solidFill>
                  <a:schemeClr val="hlink"/>
                </a:solidFill>
                <a:latin typeface="Calibri"/>
                <a:ea typeface="Arial"/>
                <a:cs typeface="Calibri"/>
                <a:hlinkClick r:id="rId3" tooltip="https://data.europa.eu/sites/default/files/report/Licence compatibility in Europe a winding road to Creative Commons_EN.pdf"/>
              </a:rPr>
              <a:t>DOI: 10.2830/922544</a:t>
            </a:r>
            <a:endParaRPr sz="2800">
              <a:cs typeface="Calibri"/>
            </a:endParaRPr>
          </a:p>
          <a:p>
            <a:pPr marL="0" indent="-285750" algn="l">
              <a:defRPr/>
            </a:pPr>
            <a:r>
              <a:rPr lang="it-IT" sz="2800" b="0" i="0" u="none" strike="noStrike" cap="none" spc="0">
                <a:solidFill>
                  <a:schemeClr val="tx1"/>
                </a:solidFill>
                <a:latin typeface="Calibri"/>
                <a:ea typeface="Arial"/>
                <a:cs typeface="Calibri"/>
              </a:rPr>
              <a:t>Hansen, JS et al. 2021. Research Data Management Challenges in Citizen Science Projects and Recommendations for Library Support Services. A Scoping Review and Case Study. </a:t>
            </a:r>
            <a:r>
              <a:rPr lang="it-IT" sz="2800" b="0" i="1" u="none" strike="noStrike" cap="none" spc="0">
                <a:solidFill>
                  <a:schemeClr val="tx1"/>
                </a:solidFill>
                <a:latin typeface="Calibri"/>
                <a:ea typeface="Arial"/>
                <a:cs typeface="Calibri"/>
              </a:rPr>
              <a:t>Data Science Journal</a:t>
            </a:r>
            <a:r>
              <a:rPr lang="it-IT" sz="2800" b="0" i="0" u="none" strike="noStrike" cap="none" spc="0">
                <a:solidFill>
                  <a:schemeClr val="tx1"/>
                </a:solidFill>
                <a:latin typeface="Calibri"/>
                <a:ea typeface="Arial"/>
                <a:cs typeface="Calibri"/>
              </a:rPr>
              <a:t>, 20:25, pp. 1–29. </a:t>
            </a:r>
            <a:r>
              <a:rPr lang="it-IT" sz="2800" b="0" i="0" u="sng" strike="noStrike" cap="none" spc="0">
                <a:solidFill>
                  <a:schemeClr val="hlink"/>
                </a:solidFill>
                <a:latin typeface="Calibri"/>
                <a:ea typeface="Arial"/>
                <a:cs typeface="Calibri"/>
                <a:hlinkClick r:id="rId4" tooltip="https://datascience.codata.org/articles/10.5334/dsj-2021-025"/>
              </a:rPr>
              <a:t>DOI: https://doi.org/10.5334/dsj-2021-025</a:t>
            </a:r>
            <a:endParaRPr sz="2800">
              <a:cs typeface="Calibri"/>
            </a:endParaRPr>
          </a:p>
          <a:p>
            <a:pPr marL="0" indent="-285750" algn="l">
              <a:defRPr/>
            </a:pPr>
            <a:r>
              <a:rPr lang="it-IT" sz="2800" b="0" i="0" u="none" strike="noStrike" cap="none" spc="0">
                <a:solidFill>
                  <a:schemeClr val="tx1"/>
                </a:solidFill>
                <a:latin typeface="Calibri"/>
                <a:ea typeface="Arial"/>
                <a:cs typeface="Arial"/>
              </a:rPr>
              <a:t>How to be FAIR with your data</a:t>
            </a:r>
            <a:br>
              <a:rPr lang="it-IT" sz="2800" b="0" i="0" u="none" strike="noStrike" cap="none" spc="0">
                <a:solidFill>
                  <a:schemeClr val="tx1"/>
                </a:solidFill>
                <a:latin typeface="Calibri"/>
                <a:ea typeface="Arial"/>
                <a:cs typeface="Arial"/>
              </a:rPr>
            </a:br>
            <a:r>
              <a:rPr lang="it-IT" sz="2800" b="0" i="0" u="none" strike="noStrike" cap="none" spc="0">
                <a:solidFill>
                  <a:schemeClr val="tx1"/>
                </a:solidFill>
                <a:latin typeface="Calibri"/>
                <a:ea typeface="Arial"/>
                <a:cs typeface="Arial"/>
              </a:rPr>
              <a:t>https://univerlag.uni-goettingen.de/bitstream/handle/3/isbn-978-3-86395-539-7/Engelhardt_FAIR.pdf?sequence=1&amp;isAllowed=y</a:t>
            </a:r>
            <a:endParaRPr sz="2800"/>
          </a:p>
        </p:txBody>
      </p:sp>
      <p:sp>
        <p:nvSpPr>
          <p:cNvPr id="6928306"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43532247" name="Titolo 1" hidden="0"/>
          <p:cNvSpPr>
            <a:spLocks noGrp="1"/>
          </p:cNvSpPr>
          <p:nvPr isPhoto="0" userDrawn="0">
            <p:ph type="title" hasCustomPrompt="0"/>
          </p:nvPr>
        </p:nvSpPr>
        <p:spPr bwMode="auto"/>
        <p:txBody>
          <a:bodyPr/>
          <a:lstStyle/>
          <a:p>
            <a:pPr>
              <a:defRPr/>
            </a:pPr>
            <a:r>
              <a:rPr lang="it-IT" sz="4400" b="0" i="0" u="none" strike="noStrike" cap="none" spc="0">
                <a:solidFill>
                  <a:schemeClr val="tx1"/>
                </a:solidFill>
                <a:latin typeface="Century Gothic"/>
                <a:ea typeface="Arial"/>
                <a:cs typeface="Arial"/>
              </a:rPr>
              <a:t>Works cited, further reading</a:t>
            </a:r>
            <a:endParaRPr/>
          </a:p>
        </p:txBody>
      </p:sp>
      <p:sp>
        <p:nvSpPr>
          <p:cNvPr id="769641073" name="Segnaposto contenuto 2" hidden="0"/>
          <p:cNvSpPr>
            <a:spLocks noGrp="1"/>
          </p:cNvSpPr>
          <p:nvPr isPhoto="0" userDrawn="0">
            <p:ph idx="1" hasCustomPrompt="0"/>
          </p:nvPr>
        </p:nvSpPr>
        <p:spPr bwMode="auto"/>
        <p:txBody>
          <a:bodyPr vertOverflow="overflow" horzOverflow="overflow" vert="horz" wrap="square" lIns="91440" tIns="45720" rIns="91440" bIns="45720" numCol="1" spcCol="0" rtlCol="0" fromWordArt="0" anchor="t" anchorCtr="0" forceAA="0" upright="0" compatLnSpc="0">
            <a:normAutofit fontScale="70000" lnSpcReduction="6000"/>
          </a:bodyPr>
          <a:lstStyle/>
          <a:p>
            <a:pPr marL="0" indent="-285750" algn="l">
              <a:defRPr/>
            </a:pPr>
            <a:r>
              <a:rPr lang="it-IT" sz="2800" b="0" i="0" u="sng" strike="noStrike" cap="none" spc="0">
                <a:solidFill>
                  <a:schemeClr val="hlink"/>
                </a:solidFill>
                <a:latin typeface="Calibri"/>
                <a:ea typeface="Arial"/>
                <a:cs typeface="Arial"/>
                <a:hlinkClick r:id="rId3" tooltip="https://howtofair.dk/how-to-fair/data-licences"/>
              </a:rPr>
              <a:t>How to FAIR: chapter “Data licenses”</a:t>
            </a:r>
            <a:r>
              <a:rPr lang="it-IT" sz="2800" b="0" i="0" u="none" strike="noStrike" cap="none" spc="0">
                <a:solidFill>
                  <a:schemeClr val="tx1"/>
                </a:solidFill>
                <a:latin typeface="Calibri"/>
                <a:ea typeface="Arial"/>
                <a:cs typeface="Arial"/>
              </a:rPr>
              <a:t>, from: </a:t>
            </a:r>
            <a:r>
              <a:rPr lang="it-IT" sz="2800" b="0" i="0" u="none" strike="noStrike" cap="none" spc="0">
                <a:solidFill>
                  <a:schemeClr val="tx1"/>
                </a:solidFill>
                <a:latin typeface="Calibri"/>
                <a:ea typeface="Arial"/>
                <a:cs typeface="Arial"/>
              </a:rPr>
              <a:t>Deutz, DB et al. 2020. </a:t>
            </a:r>
            <a:r>
              <a:rPr lang="it-IT" sz="2800" b="0" i="1" u="none" strike="noStrike" cap="none" spc="0">
                <a:solidFill>
                  <a:schemeClr val="tx1"/>
                </a:solidFill>
                <a:latin typeface="Calibri"/>
                <a:ea typeface="Arial"/>
                <a:cs typeface="Arial"/>
              </a:rPr>
              <a:t>How to FAIR: a Danish website to guide researchers on making research data more FAIR. </a:t>
            </a:r>
            <a:r>
              <a:rPr lang="it-IT" sz="2800" b="0" i="0" u="sng" strike="noStrike" cap="none" spc="0">
                <a:solidFill>
                  <a:schemeClr val="hlink"/>
                </a:solidFill>
                <a:latin typeface="Calibri"/>
                <a:ea typeface="Arial"/>
                <a:cs typeface="Arial"/>
                <a:hlinkClick r:id="rId4" tooltip="https://doi.org/10.5281/zenodo.3712065"/>
              </a:rPr>
              <a:t>https://doi.org/10.5281/zenodo.3712065</a:t>
            </a:r>
            <a:r>
              <a:rPr lang="it-IT" sz="2800" b="0" i="0" u="none" strike="noStrike" cap="none" spc="0">
                <a:solidFill>
                  <a:schemeClr val="tx1"/>
                </a:solidFill>
                <a:latin typeface="Calibri"/>
                <a:ea typeface="Arial"/>
                <a:cs typeface="Arial"/>
              </a:rPr>
              <a:t> </a:t>
            </a:r>
            <a:endParaRPr sz="2800"/>
          </a:p>
          <a:p>
            <a:pPr marL="0" indent="-285750" algn="l">
              <a:defRPr/>
            </a:pPr>
            <a:r>
              <a:rPr lang="it-IT" sz="2800" b="0" i="0" u="none" strike="noStrike" cap="none" spc="0">
                <a:solidFill>
                  <a:schemeClr val="tx1"/>
                </a:solidFill>
                <a:latin typeface="Calibri"/>
                <a:ea typeface="Arial"/>
                <a:cs typeface="Calibri"/>
              </a:rPr>
              <a:t>How to license research data</a:t>
            </a:r>
            <a:br>
              <a:rPr lang="it-IT" sz="2800" b="0" i="0" u="none" strike="noStrike" cap="none" spc="0">
                <a:solidFill>
                  <a:schemeClr val="tx1"/>
                </a:solidFill>
                <a:latin typeface="Calibri"/>
                <a:ea typeface="Arial"/>
                <a:cs typeface="Calibri"/>
              </a:rPr>
            </a:br>
            <a:r>
              <a:rPr lang="it-IT" sz="2800" b="0" i="0" u="none" strike="noStrike" cap="none" spc="0">
                <a:solidFill>
                  <a:schemeClr val="tx1"/>
                </a:solidFill>
                <a:latin typeface="Calibri"/>
                <a:ea typeface="Arial"/>
                <a:cs typeface="Calibri"/>
              </a:rPr>
              <a:t>https://www.dcc.ac.uk/guidance/how-guides/license-research-data#fn18x0</a:t>
            </a:r>
            <a:endParaRPr sz="2800">
              <a:cs typeface="Calibri"/>
            </a:endParaRPr>
          </a:p>
          <a:p>
            <a:pPr marL="0" indent="-285750" algn="l">
              <a:defRPr/>
            </a:pPr>
            <a:r>
              <a:rPr lang="fr-FR" sz="2800" b="0" i="0" u="none" strike="noStrike" cap="none" spc="0">
                <a:solidFill>
                  <a:schemeClr val="tx1"/>
                </a:solidFill>
                <a:latin typeface="Calibri"/>
                <a:ea typeface="Arial"/>
                <a:cs typeface="Arial"/>
              </a:rPr>
              <a:t>License compatability in Europe : </a:t>
            </a:r>
            <a:r>
              <a:rPr lang="fr-FR" sz="2800" b="0" i="0" u="sng" strike="noStrike" cap="none" spc="0">
                <a:solidFill>
                  <a:schemeClr val="hlink"/>
                </a:solidFill>
                <a:latin typeface="Calibri"/>
                <a:ea typeface="Arial"/>
                <a:cs typeface="Arial"/>
                <a:hlinkClick r:id="rId5" tooltip="https://data.europa.eu/sites/default/files/course/Licence compatibility in Europe a winding road to Creative Commons_EN.pdf"/>
              </a:rPr>
              <a:t>https://data.europa.eu/sites/default/files/course/Licence%20compatibility%20in%20Europe%20a%20winding%20road%20to%20Creative%20Commons_EN.pdf</a:t>
            </a:r>
            <a:endParaRPr sz="2800">
              <a:cs typeface="Calibri"/>
            </a:endParaRPr>
          </a:p>
          <a:p>
            <a:pPr marL="0" indent="-285750" algn="l">
              <a:defRPr/>
            </a:pPr>
            <a:r>
              <a:rPr lang="it-IT" sz="2800" b="0" i="0" u="none" strike="noStrike" cap="none" spc="0">
                <a:solidFill>
                  <a:schemeClr val="tx1"/>
                </a:solidFill>
                <a:latin typeface="Calibri"/>
                <a:ea typeface="Arial"/>
                <a:cs typeface="Calibri"/>
              </a:rPr>
              <a:t>RDM kit: Why should you assign a license to your research data?</a:t>
            </a:r>
            <a:br>
              <a:rPr lang="it-IT" sz="2800" b="0" i="0" u="none" strike="noStrike" cap="none" spc="0">
                <a:solidFill>
                  <a:schemeClr val="tx1"/>
                </a:solidFill>
                <a:latin typeface="Calibri"/>
                <a:ea typeface="Arial"/>
                <a:cs typeface="Calibri"/>
              </a:rPr>
            </a:br>
            <a:r>
              <a:rPr lang="it-IT" sz="2800" b="0" i="0" u="none" strike="noStrike" cap="none" spc="0">
                <a:solidFill>
                  <a:schemeClr val="tx1"/>
                </a:solidFill>
                <a:latin typeface="Calibri"/>
                <a:ea typeface="Arial"/>
                <a:cs typeface="Calibri"/>
              </a:rPr>
              <a:t>https://rdmkit.elixir-europe.org/licensing</a:t>
            </a:r>
            <a:endParaRPr sz="2800">
              <a:cs typeface="Calibri"/>
            </a:endParaRPr>
          </a:p>
          <a:p>
            <a:pPr marL="0" indent="-285750" algn="l">
              <a:defRPr/>
            </a:pPr>
            <a:r>
              <a:rPr lang="it-IT" sz="2800" b="0" i="0" u="none" strike="noStrike" cap="none" spc="0">
                <a:solidFill>
                  <a:schemeClr val="tx1"/>
                </a:solidFill>
                <a:latin typeface="Calibri"/>
                <a:ea typeface="Arial"/>
                <a:cs typeface="Arial"/>
              </a:rPr>
              <a:t>The Australian Research Data Commons (ARDC) also published a guide on Rights Management that can help you choose your licence or reuse data </a:t>
            </a:r>
            <a:r>
              <a:rPr lang="en-US" sz="2800" b="0" i="0" u="sng" strike="noStrike" cap="none" spc="0">
                <a:solidFill>
                  <a:schemeClr val="tx1"/>
                </a:solidFill>
                <a:latin typeface="Arial"/>
                <a:ea typeface="Arial"/>
                <a:cs typeface="Arial"/>
                <a:hlinkClick r:id="rId6" tooltip="https://ardc.edu.au/resource/research-data-rights-management-guide/"/>
              </a:rPr>
              <a:t>https://ardc.edu.au/resource/research-data-rights-management-guide/</a:t>
            </a:r>
            <a:endParaRPr sz="2800">
              <a:cs typeface="Calibri"/>
            </a:endParaRPr>
          </a:p>
          <a:p>
            <a:pPr>
              <a:defRPr/>
            </a:pPr>
            <a:r>
              <a:rPr lang="it-IT" sz="2800" b="0" i="0" u="none" strike="noStrike" cap="none" spc="0">
                <a:solidFill>
                  <a:schemeClr val="tx1"/>
                </a:solidFill>
                <a:latin typeface="Calibri"/>
                <a:ea typeface="Arial"/>
                <a:cs typeface="Arial"/>
              </a:rPr>
              <a:t>Washington State Department of Licensing: Data Stewardship</a:t>
            </a:r>
            <a:br>
              <a:rPr lang="it-IT" sz="2800" b="0" i="0" u="none" strike="noStrike" cap="none" spc="0">
                <a:solidFill>
                  <a:schemeClr val="tx1"/>
                </a:solidFill>
                <a:latin typeface="Calibri"/>
                <a:ea typeface="Arial"/>
                <a:cs typeface="Arial"/>
              </a:rPr>
            </a:br>
            <a:r>
              <a:rPr lang="fr-FR" sz="2800" b="0" i="0" u="sng" strike="noStrike" cap="none" spc="0">
                <a:solidFill>
                  <a:schemeClr val="hlink"/>
                </a:solidFill>
                <a:latin typeface="Calibri"/>
                <a:ea typeface="Arial"/>
                <a:cs typeface="Calibri"/>
                <a:hlinkClick r:id="rId7" tooltip="https://oercommons.org/courseware/lesson/94649/overview"/>
              </a:rPr>
              <a:t>https://oercommons.org/courseware/lesson/94649/overview</a:t>
            </a:r>
            <a:endParaRPr/>
          </a:p>
        </p:txBody>
      </p:sp>
      <p:sp>
        <p:nvSpPr>
          <p:cNvPr id="978045135"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80597115" name="Titolo 1" hidden="0"/>
          <p:cNvSpPr>
            <a:spLocks noGrp="1"/>
          </p:cNvSpPr>
          <p:nvPr isPhoto="0" userDrawn="0">
            <p:ph type="title" hasCustomPrompt="0"/>
          </p:nvPr>
        </p:nvSpPr>
        <p:spPr bwMode="auto"/>
        <p:txBody>
          <a:bodyPr/>
          <a:lstStyle/>
          <a:p>
            <a:pPr>
              <a:defRPr/>
            </a:pPr>
            <a:r>
              <a:rPr/>
              <a:t>Tools			</a:t>
            </a:r>
            <a:endParaRPr/>
          </a:p>
        </p:txBody>
      </p:sp>
      <p:sp>
        <p:nvSpPr>
          <p:cNvPr id="1165625974" name="Segnaposto contenuto 2" hidden="0"/>
          <p:cNvSpPr>
            <a:spLocks noGrp="1"/>
          </p:cNvSpPr>
          <p:nvPr isPhoto="0" userDrawn="0">
            <p:ph idx="1" hasCustomPrompt="0"/>
          </p:nvPr>
        </p:nvSpPr>
        <p:spPr bwMode="auto"/>
        <p:txBody>
          <a:bodyPr/>
          <a:lstStyle/>
          <a:p>
            <a:pPr marL="0" indent="0" algn="l">
              <a:buFont typeface="Arial"/>
              <a:buNone/>
              <a:defRPr/>
            </a:pPr>
            <a:endParaRPr sz="1100">
              <a:cs typeface="Calibri"/>
            </a:endParaRPr>
          </a:p>
          <a:p>
            <a:pPr marL="261619" indent="-261619" algn="l">
              <a:defRPr/>
            </a:pPr>
            <a:r>
              <a:rPr lang="fr-FR"/>
              <a:t>License selector</a:t>
            </a:r>
            <a:br>
              <a:rPr lang="fr-FR"/>
            </a:br>
            <a:r>
              <a:rPr lang="fr-FR" u="sng">
                <a:solidFill>
                  <a:schemeClr val="hlink"/>
                </a:solidFill>
                <a:hlinkClick r:id="rId3" tooltip="https://ufal.github.io/public-license-selector/"/>
              </a:rPr>
              <a:t>https://ufal.github.io/public-license-selector/</a:t>
            </a:r>
            <a:endParaRPr lang="fr-FR"/>
          </a:p>
          <a:p>
            <a:pPr marL="261619" indent="-261619" algn="l">
              <a:defRPr/>
            </a:pPr>
            <a:r>
              <a:rPr lang="fr-FR"/>
              <a:t>Choose a license</a:t>
            </a:r>
            <a:br>
              <a:rPr lang="fr-FR"/>
            </a:br>
            <a:r>
              <a:rPr lang="fr-FR" u="sng">
                <a:solidFill>
                  <a:schemeClr val="hlink"/>
                </a:solidFill>
                <a:hlinkClick r:id="rId4" tooltip="https://choosealicense.com/"/>
              </a:rPr>
              <a:t>https://choosealicense.com/</a:t>
            </a:r>
            <a:endParaRPr lang="fr-FR"/>
          </a:p>
          <a:p>
            <a:pPr>
              <a:defRPr/>
            </a:pPr>
            <a:r>
              <a:rPr lang="fr-FR"/>
              <a:t>License chooser</a:t>
            </a:r>
            <a:br>
              <a:rPr lang="fr-FR"/>
            </a:br>
            <a:r>
              <a:rPr lang="fr-FR" u="sng">
                <a:solidFill>
                  <a:schemeClr val="hlink"/>
                </a:solidFill>
                <a:hlinkClick r:id="rId5" tooltip="https://chooser-beta.creativecommons.org/"/>
              </a:rPr>
              <a:t>https://chooser-beta.creativecommons.org/</a:t>
            </a:r>
            <a:endParaRPr/>
          </a:p>
        </p:txBody>
      </p:sp>
      <p:sp>
        <p:nvSpPr>
          <p:cNvPr id="1691076358" name="Segnaposto piè di pagina 4" hidden="0"/>
          <p:cNvSpPr>
            <a:spLocks noGrp="1"/>
          </p:cNvSpPr>
          <p:nvPr isPhoto="0" userDrawn="0">
            <p:ph type="ftr" sz="quarter" idx="11" hasCustomPrompt="0"/>
          </p:nvPr>
        </p:nvSpPr>
        <p:spPr bwMode="auto"/>
        <p:txBody>
          <a:bodyPr/>
          <a:lstStyle/>
          <a:p>
            <a:pPr>
              <a:defRPr/>
            </a:pPr>
            <a:r>
              <a:rPr lang="en-US"/>
              <a:t>&lt; name &amp; contact - other presentation info&gt;</a:t>
            </a:r>
            <a:endParaRPr lang="it-IT"/>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6677963" name="Title 1"/>
          <p:cNvSpPr>
            <a:spLocks noGrp="1"/>
          </p:cNvSpPr>
          <p:nvPr>
            <p:ph type="title"/>
          </p:nvPr>
        </p:nvSpPr>
        <p:spPr bwMode="auto"/>
        <p:txBody>
          <a:bodyPr/>
          <a:lstStyle/>
          <a:p>
            <a:pPr>
              <a:defRPr/>
            </a:pPr>
            <a:r>
              <a:rPr/>
              <a:t>Parking space</a:t>
            </a:r>
            <a:endParaRPr/>
          </a:p>
        </p:txBody>
      </p:sp>
      <p:sp>
        <p:nvSpPr>
          <p:cNvPr id="2031064095" name="Content Placeholder 2"/>
          <p:cNvSpPr>
            <a:spLocks noGrp="1"/>
          </p:cNvSpPr>
          <p:nvPr>
            <p:ph idx="1"/>
          </p:nvPr>
        </p:nvSpPr>
        <p:spPr bwMode="auto"/>
        <p:txBody>
          <a:bodyPr/>
          <a:lstStyle/>
          <a:p>
            <a:pPr>
              <a:defRPr/>
            </a:pPr>
            <a:r>
              <a:rPr/>
              <a:t>The next slides are moved from elsewhere in the presentation.</a:t>
            </a:r>
            <a:endParaRPr/>
          </a:p>
          <a:p>
            <a:pPr>
              <a:defRPr/>
            </a:pPr>
            <a:r>
              <a:rPr/>
              <a:t>The slides have been left in, beacuse they might provide more information you find useful in the context of your training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7691494"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a:t>An open license? Waivers? Or something else? Communicating to potential output re-users</a:t>
            </a:r>
            <a:endParaRPr/>
          </a:p>
        </p:txBody>
      </p:sp>
      <p:sp>
        <p:nvSpPr>
          <p:cNvPr id="1256838291" name="Content Placeholder 2"/>
          <p:cNvSpPr>
            <a:spLocks noGrp="1"/>
          </p:cNvSpPr>
          <p:nvPr>
            <p:ph idx="1"/>
          </p:nvPr>
        </p:nvSpPr>
        <p:spPr bwMode="auto">
          <a:xfrm flipH="0" flipV="0">
            <a:off x="838197" y="1825623"/>
            <a:ext cx="5725499" cy="4403723"/>
          </a:xfrm>
        </p:spPr>
        <p:txBody>
          <a:bodyPr/>
          <a:lstStyle/>
          <a:p>
            <a:pPr>
              <a:defRPr/>
            </a:pPr>
            <a:r>
              <a:rPr/>
              <a:t>When a researcher licenses or waives a research output such as data, they are effectively </a:t>
            </a:r>
            <a:r>
              <a:rPr b="1" i="1"/>
              <a:t>communicating </a:t>
            </a:r>
            <a:r>
              <a:rPr/>
              <a:t>with (potential) output (re-)users</a:t>
            </a:r>
            <a:endParaRPr/>
          </a:p>
          <a:p>
            <a:pPr>
              <a:defRPr/>
            </a:pPr>
            <a:r>
              <a:rPr/>
              <a:t>This is not so dissimilar from descriptive metadata: it says something meaningful about the output</a:t>
            </a:r>
            <a:endParaRPr/>
          </a:p>
          <a:p>
            <a:pPr>
              <a:defRPr/>
            </a:pPr>
            <a:endParaRPr/>
          </a:p>
        </p:txBody>
      </p:sp>
      <p:sp>
        <p:nvSpPr>
          <p:cNvPr id="1198104917" name=""/>
          <p:cNvSpPr txBox="1"/>
          <p:nvPr/>
        </p:nvSpPr>
        <p:spPr bwMode="auto">
          <a:xfrm flipH="0" flipV="0">
            <a:off x="6754199" y="6019798"/>
            <a:ext cx="4719643" cy="2441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000"/>
              <a:t>Courtesan writing a letter. Kaigetsudo Doshin. ca. 1715 Public domain.</a:t>
            </a:r>
            <a:endParaRPr/>
          </a:p>
        </p:txBody>
      </p:sp>
      <p:pic>
        <p:nvPicPr>
          <p:cNvPr id="678672370" name="" descr="A woodprint of a courtesan writing a letter by Kaigetsudo Doshin. The courtesan is wearing a flowery kimono and writing on a roll of parchment." title="Courtesan writing a letter"/>
          <p:cNvPicPr>
            <a:picLocks noChangeAspect="1"/>
          </p:cNvPicPr>
          <p:nvPr/>
        </p:nvPicPr>
        <p:blipFill>
          <a:blip r:embed="rId3"/>
          <a:stretch/>
        </p:blipFill>
        <p:spPr bwMode="auto">
          <a:xfrm rot="0" flipH="0" flipV="0">
            <a:off x="6562800" y="1595160"/>
            <a:ext cx="5508000" cy="4136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17778483" name="Title 1"/>
          <p:cNvSpPr>
            <a:spLocks noGrp="1"/>
          </p:cNvSpPr>
          <p:nvPr>
            <p:ph type="title"/>
          </p:nvPr>
        </p:nvSpPr>
        <p:spPr bwMode="auto"/>
        <p:txBody>
          <a:bodyPr/>
          <a:lstStyle/>
          <a:p>
            <a:pPr>
              <a:defRPr/>
            </a:pPr>
            <a:r>
              <a:rPr/>
              <a:t>The nature of the output will help to determine the nature of the license</a:t>
            </a:r>
            <a:endParaRPr/>
          </a:p>
        </p:txBody>
      </p:sp>
      <p:sp>
        <p:nvSpPr>
          <p:cNvPr id="236437541" name="Content Placeholder 2"/>
          <p:cNvSpPr>
            <a:spLocks noGrp="1"/>
          </p:cNvSpPr>
          <p:nvPr>
            <p:ph idx="1"/>
          </p:nvPr>
        </p:nvSpPr>
        <p:spPr bwMode="auto">
          <a:xfrm flipH="0" flipV="0">
            <a:off x="838197" y="1825623"/>
            <a:ext cx="9852050" cy="4314762"/>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In the case of a dataset, one will have to consider the content of the dataset (does it contain sensitive data? does it require anonymization?)</a:t>
            </a:r>
            <a:endParaRPr/>
          </a:p>
          <a:p>
            <a:pPr>
              <a:defRPr/>
            </a:pPr>
            <a:r>
              <a:rPr/>
              <a:t>Metadata, however, can always be openly licensed!</a:t>
            </a:r>
            <a:endParaRPr/>
          </a:p>
          <a:p>
            <a:pPr>
              <a:defRPr/>
            </a:pPr>
            <a:r>
              <a:rPr/>
              <a:t>In the case of publications, the license will depend on the Open Access pathway taken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lum/>
          </a:blip>
          <a:stretch/>
        </a:blipFill>
      </p:bgPr>
    </p:bg>
    <p:spTree>
      <p:nvGrpSpPr>
        <p:cNvPr id="1" name=""/>
        <p:cNvGrpSpPr/>
        <p:nvPr/>
      </p:nvGrpSpPr>
      <p:grpSpPr bwMode="auto">
        <a:xfrm>
          <a:off x="0" y="0"/>
          <a:ext cx="0" cy="0"/>
          <a:chOff x="0" y="0"/>
          <a:chExt cx="0" cy="0"/>
        </a:xfrm>
      </p:grpSpPr>
      <p:sp>
        <p:nvSpPr>
          <p:cNvPr id="5" name="Titolo 4" hidden="0"/>
          <p:cNvSpPr>
            <a:spLocks noGrp="1"/>
          </p:cNvSpPr>
          <p:nvPr isPhoto="0" userDrawn="0">
            <p:ph type="title" hasCustomPrompt="0"/>
          </p:nvPr>
        </p:nvSpPr>
        <p:spPr bwMode="auto">
          <a:xfrm>
            <a:off x="228600" y="2935605"/>
            <a:ext cx="6558280" cy="3170555"/>
          </a:xfrm>
        </p:spPr>
        <p:txBody>
          <a:bodyPr/>
          <a:lstStyle/>
          <a:p>
            <a:pPr>
              <a:defRPr/>
            </a:pPr>
            <a:r>
              <a:rPr lang="it-IT">
                <a:solidFill>
                  <a:srgbClr val="0070C0"/>
                </a:solidFill>
              </a:rPr>
              <a:t>Thank </a:t>
            </a:r>
            <a:r>
              <a:rPr lang="it-IT">
                <a:solidFill>
                  <a:srgbClr val="0070C0"/>
                </a:solidFill>
              </a:rPr>
              <a:t>you</a:t>
            </a:r>
            <a:r>
              <a:rPr lang="it-IT">
                <a:solidFill>
                  <a:srgbClr val="0070C0"/>
                </a:solidFill>
              </a:rPr>
              <a:t>!</a:t>
            </a:r>
            <a:br>
              <a:rPr lang="it-IT">
                <a:solidFill>
                  <a:srgbClr val="0070C0"/>
                </a:solidFill>
              </a:rPr>
            </a:br>
            <a:r>
              <a:rPr lang="it-IT">
                <a:solidFill>
                  <a:srgbClr val="0070C0"/>
                </a:solidFill>
              </a:rPr>
              <a:t>Questions</a:t>
            </a:r>
            <a:r>
              <a:rPr lang="it-IT">
                <a:solidFill>
                  <a:srgbClr val="0070C0"/>
                </a:solidFill>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82361083" name="Title 1"/>
          <p:cNvSpPr>
            <a:spLocks noGrp="1"/>
          </p:cNvSpPr>
          <p:nvPr>
            <p:ph type="title"/>
          </p:nvPr>
        </p:nvSpPr>
        <p:spPr bwMode="auto">
          <a:xfrm>
            <a:off x="711198" y="-47622"/>
            <a:ext cx="10515600" cy="1325561"/>
          </a:xfrm>
        </p:spPr>
        <p:txBody>
          <a:bodyPr/>
          <a:lstStyle/>
          <a:p>
            <a:pPr>
              <a:defRPr/>
            </a:pPr>
            <a:r>
              <a:rPr lang="en-US" sz="2800" b="0" i="0" u="none" strike="noStrike" cap="none" spc="0">
                <a:solidFill>
                  <a:schemeClr val="tx1"/>
                </a:solidFill>
                <a:latin typeface="Arial"/>
                <a:ea typeface="Arial"/>
                <a:cs typeface="Arial"/>
              </a:rPr>
              <a:t>Unit 1</a:t>
            </a:r>
            <a:r>
              <a:rPr lang="en-US" sz="2800" b="0" i="0" u="none" strike="noStrike" cap="none" spc="0">
                <a:solidFill>
                  <a:schemeClr val="tx1"/>
                </a:solidFill>
                <a:latin typeface="Arial"/>
                <a:ea typeface="Arial"/>
                <a:cs typeface="Arial"/>
              </a:rPr>
              <a:t>: Why you shouldn’t license your research output</a:t>
            </a:r>
            <a:endParaRPr sz="2800"/>
          </a:p>
        </p:txBody>
      </p:sp>
      <p:sp>
        <p:nvSpPr>
          <p:cNvPr id="747987105" name=""/>
          <p:cNvSpPr/>
          <p:nvPr/>
        </p:nvSpPr>
        <p:spPr bwMode="auto">
          <a:xfrm flipH="0" flipV="0">
            <a:off x="414373" y="1468575"/>
            <a:ext cx="2826073" cy="1200150"/>
          </a:xfrm>
          <a:prstGeom prst="wedgeRoundRectCallout">
            <a:avLst>
              <a:gd name="adj1" fmla="val -21452"/>
              <a:gd name="adj2" fmla="val 91126"/>
              <a:gd name="adj3" fmla="val 16667"/>
            </a:avLst>
          </a:prstGeom>
          <a:noFill/>
          <a:ln w="19049"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59413129" name=""/>
          <p:cNvSpPr txBox="1"/>
          <p:nvPr/>
        </p:nvSpPr>
        <p:spPr bwMode="auto">
          <a:xfrm flipH="0" flipV="0">
            <a:off x="687683" y="1865172"/>
            <a:ext cx="2279450" cy="396597"/>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rial"/>
                <a:ea typeface="Arial"/>
                <a:cs typeface="Arial"/>
              </a:rPr>
              <a:t>Let's keep talking ! </a:t>
            </a:r>
            <a:endParaRPr sz="2000"/>
          </a:p>
        </p:txBody>
      </p:sp>
      <p:sp>
        <p:nvSpPr>
          <p:cNvPr id="244182812" name=""/>
          <p:cNvSpPr txBox="1"/>
          <p:nvPr/>
        </p:nvSpPr>
        <p:spPr bwMode="auto">
          <a:xfrm flipH="0" flipV="0">
            <a:off x="3529044" y="1800225"/>
            <a:ext cx="8602765" cy="2845884"/>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2000" b="0" i="0" u="none" strike="noStrike" cap="none" spc="0">
                <a:solidFill>
                  <a:schemeClr val="tx1"/>
                </a:solidFill>
                <a:latin typeface="Arial"/>
                <a:ea typeface="Arial"/>
                <a:cs typeface="Arial"/>
              </a:rPr>
              <a:t>Have you ever been in or witnessed a situation in which a researcher </a:t>
            </a:r>
            <a:r>
              <a:rPr sz="2000"/>
              <a:t> :</a:t>
            </a:r>
            <a:endParaRPr sz="2000"/>
          </a:p>
          <a:p>
            <a:pPr algn="l">
              <a:defRPr/>
            </a:pPr>
            <a:endParaRPr sz="2000"/>
          </a:p>
          <a:p>
            <a:pPr algn="l">
              <a:defRPr/>
            </a:pPr>
            <a:endParaRPr sz="2000"/>
          </a:p>
          <a:p>
            <a:pPr marL="305907" indent="-305907" algn="l">
              <a:buFont typeface="Wingdings"/>
              <a:buChar char="Ø"/>
              <a:defRPr/>
            </a:pPr>
            <a:r>
              <a:rPr lang="en-US" sz="2000" b="0" i="0" u="none" strike="noStrike" cap="none" spc="0">
                <a:solidFill>
                  <a:schemeClr val="tx1"/>
                </a:solidFill>
                <a:latin typeface="Arial"/>
                <a:ea typeface="Arial"/>
                <a:cs typeface="Arial"/>
              </a:rPr>
              <a:t>Doesn't know that it is preferable to apply licenses to its data?</a:t>
            </a:r>
            <a:endParaRPr lang="en-US" sz="2000" b="0" i="0" u="none" strike="noStrike" cap="none" spc="0">
              <a:solidFill>
                <a:schemeClr val="tx1"/>
              </a:solidFill>
              <a:latin typeface="Arial"/>
              <a:ea typeface="Arial"/>
              <a:cs typeface="Arial"/>
            </a:endParaRPr>
          </a:p>
          <a:p>
            <a:pPr marL="305907" indent="-305907" algn="l">
              <a:buFont typeface="Wingdings"/>
              <a:buChar char="Ø"/>
              <a:defRPr/>
            </a:pPr>
            <a:endParaRPr sz="2000" baseline="30000"/>
          </a:p>
          <a:p>
            <a:pPr marL="305907" indent="-305907" algn="l">
              <a:buFont typeface="Wingdings"/>
              <a:buChar char="Ø"/>
              <a:defRPr/>
            </a:pPr>
            <a:r>
              <a:rPr lang="en-US" sz="2000" b="0" i="0" u="none" strike="noStrike" cap="none" spc="0">
                <a:solidFill>
                  <a:schemeClr val="tx1"/>
                </a:solidFill>
                <a:latin typeface="Arial"/>
                <a:ea typeface="Arial"/>
                <a:cs typeface="Arial"/>
              </a:rPr>
              <a:t>Who is reluctant to use licenses</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a:p>
            <a:pPr marL="305907" indent="-305907" algn="l">
              <a:buFont typeface="Wingdings"/>
              <a:buChar char="Ø"/>
              <a:defRPr/>
            </a:pPr>
            <a:endParaRPr lang="en-US" sz="2000" baseline="30000"/>
          </a:p>
          <a:p>
            <a:pPr marL="305907" indent="-305907" algn="l">
              <a:buFont typeface="Wingdings"/>
              <a:buChar char="Ø"/>
              <a:defRPr/>
            </a:pPr>
            <a:r>
              <a:rPr lang="en-US" sz="2000" b="0" i="0" u="none" strike="noStrike" cap="none" spc="0">
                <a:solidFill>
                  <a:schemeClr val="tx1"/>
                </a:solidFill>
                <a:latin typeface="Arial"/>
                <a:ea typeface="Arial"/>
                <a:cs typeface="Arial"/>
              </a:rPr>
              <a:t>Who thinks that using a license for their data is useless or a waste of time</a:t>
            </a:r>
            <a:r>
              <a:rPr lang="en-US" sz="2000" b="0" i="0" u="none" strike="noStrike" cap="none" spc="0">
                <a:solidFill>
                  <a:schemeClr val="tx1"/>
                </a:solidFill>
                <a:latin typeface="Arial"/>
                <a:ea typeface="Arial"/>
                <a:cs typeface="Arial"/>
              </a:rPr>
              <a:t>?</a:t>
            </a:r>
            <a:endParaRPr lang="en-US" sz="2000" b="0" i="0" u="none" strike="noStrike" cap="none" spc="0">
              <a:solidFill>
                <a:schemeClr val="tx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32808141" name="Image 1" descr="Two figures sitting in easy chairs, discussing" title="Image 1"/>
          <p:cNvPicPr>
            <a:picLocks noChangeAspect="1"/>
          </p:cNvPicPr>
          <p:nvPr/>
        </p:nvPicPr>
        <p:blipFill>
          <a:blip r:embed="rId3"/>
          <a:stretch/>
        </p:blipFill>
        <p:spPr bwMode="auto">
          <a:xfrm rot="0" flipH="0" flipV="0">
            <a:off x="4284000" y="831600"/>
            <a:ext cx="1936800" cy="1936800"/>
          </a:xfrm>
          <a:prstGeom prst="rect">
            <a:avLst/>
          </a:prstGeom>
        </p:spPr>
      </p:pic>
      <p:sp>
        <p:nvSpPr>
          <p:cNvPr id="890741881" name="Rectangle 2"/>
          <p:cNvSpPr/>
          <p:nvPr/>
        </p:nvSpPr>
        <p:spPr bwMode="auto">
          <a:xfrm>
            <a:off x="202323" y="109444"/>
            <a:ext cx="7994795" cy="457560"/>
          </a:xfrm>
          <a:prstGeom prst="rect">
            <a:avLst/>
          </a:prstGeom>
        </p:spPr>
        <p:txBody>
          <a:bodyPr wrap="none">
            <a:spAutoFit/>
          </a:bodyPr>
          <a:lstStyle/>
          <a:p>
            <a:pPr>
              <a:lnSpc>
                <a:spcPct val="100000"/>
              </a:lnSpc>
              <a:spcAft>
                <a:spcPts val="0"/>
              </a:spcAft>
              <a:defRPr/>
            </a:pPr>
            <a:r>
              <a:rPr lang="en-US" sz="2400">
                <a:latin typeface="Arial"/>
                <a:ea typeface="Times New Roman"/>
                <a:cs typeface="Times New Roman"/>
              </a:rPr>
              <a:t>How to advocate for the uses and advantages of licensing</a:t>
            </a:r>
            <a:endParaRPr/>
          </a:p>
        </p:txBody>
      </p:sp>
      <p:sp>
        <p:nvSpPr>
          <p:cNvPr id="423927926" name="Rectangle 3"/>
          <p:cNvSpPr/>
          <p:nvPr/>
        </p:nvSpPr>
        <p:spPr bwMode="auto">
          <a:xfrm flipH="0" flipV="0">
            <a:off x="224186" y="712882"/>
            <a:ext cx="3535925" cy="914760"/>
          </a:xfrm>
          <a:prstGeom prst="rect">
            <a:avLst/>
          </a:prstGeom>
        </p:spPr>
        <p:txBody>
          <a:bodyPr wrap="square">
            <a:spAutoFit/>
          </a:bodyPr>
          <a:lstStyle/>
          <a:p>
            <a:pPr>
              <a:lnSpc>
                <a:spcPct val="100000"/>
              </a:lnSpc>
              <a:spcAft>
                <a:spcPts val="0"/>
              </a:spcAft>
              <a:defRPr/>
            </a:pPr>
            <a:r>
              <a:rPr lang="en-US" sz="1800">
                <a:latin typeface="Arial"/>
                <a:ea typeface="Arial"/>
                <a:cs typeface="Arial"/>
              </a:rPr>
              <a:t>Available data is still usable to others without a license, so why bother?</a:t>
            </a:r>
            <a:endParaRPr/>
          </a:p>
        </p:txBody>
      </p:sp>
      <p:sp>
        <p:nvSpPr>
          <p:cNvPr id="2029671815" name="Rectangle 4"/>
          <p:cNvSpPr/>
          <p:nvPr/>
        </p:nvSpPr>
        <p:spPr bwMode="auto">
          <a:xfrm>
            <a:off x="322317" y="2674368"/>
            <a:ext cx="3639375" cy="914760"/>
          </a:xfrm>
          <a:prstGeom prst="rect">
            <a:avLst/>
          </a:prstGeom>
        </p:spPr>
        <p:txBody>
          <a:bodyPr wrap="square">
            <a:spAutoFit/>
          </a:bodyPr>
          <a:lstStyle/>
          <a:p>
            <a:pPr>
              <a:defRPr/>
            </a:pPr>
            <a:r>
              <a:rPr lang="en-US" sz="1800">
                <a:ea typeface="Times New Roman"/>
                <a:cs typeface="Times New Roman"/>
              </a:rPr>
              <a:t>My collaborators think I’m making things way too complicated by licensing data.</a:t>
            </a:r>
            <a:endParaRPr lang="en-US" sz="1400"/>
          </a:p>
        </p:txBody>
      </p:sp>
      <p:sp>
        <p:nvSpPr>
          <p:cNvPr id="2089718942" name="Légende encadrée 2 5"/>
          <p:cNvSpPr/>
          <p:nvPr/>
        </p:nvSpPr>
        <p:spPr bwMode="auto">
          <a:xfrm flipH="1" flipV="0">
            <a:off x="202323" y="712882"/>
            <a:ext cx="3384433" cy="914760"/>
          </a:xfrm>
          <a:prstGeom prst="borderCallout2">
            <a:avLst>
              <a:gd name="adj1" fmla="val 48594"/>
              <a:gd name="adj2" fmla="val 269"/>
              <a:gd name="adj3" fmla="val 18750"/>
              <a:gd name="adj4" fmla="val -16667"/>
              <a:gd name="adj5" fmla="val 46954"/>
              <a:gd name="adj6" fmla="val -2258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16480445" name="Légende encadrée 2 6"/>
          <p:cNvSpPr/>
          <p:nvPr/>
        </p:nvSpPr>
        <p:spPr bwMode="auto">
          <a:xfrm flipH="1" flipV="0">
            <a:off x="224186" y="2630463"/>
            <a:ext cx="3488662" cy="1002569"/>
          </a:xfrm>
          <a:prstGeom prst="borderCallout2">
            <a:avLst>
              <a:gd name="adj1" fmla="val 23692"/>
              <a:gd name="adj2" fmla="val -404"/>
              <a:gd name="adj3" fmla="val 18750"/>
              <a:gd name="adj4" fmla="val -13166"/>
              <a:gd name="adj5" fmla="val -16174"/>
              <a:gd name="adj6" fmla="val -20842"/>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01339073" name="Rectangle 12"/>
          <p:cNvSpPr/>
          <p:nvPr/>
        </p:nvSpPr>
        <p:spPr bwMode="auto">
          <a:xfrm>
            <a:off x="6900274" y="773332"/>
            <a:ext cx="5165513" cy="1189079"/>
          </a:xfrm>
          <a:prstGeom prst="rect">
            <a:avLst/>
          </a:prstGeom>
        </p:spPr>
        <p:txBody>
          <a:bodyPr wrap="square">
            <a:spAutoFit/>
          </a:bodyPr>
          <a:lstStyle/>
          <a:p>
            <a:pPr>
              <a:defRPr/>
            </a:pPr>
            <a:r>
              <a:rPr lang="fr-FR" sz="1800" b="1">
                <a:solidFill>
                  <a:schemeClr val="tx1"/>
                </a:solidFill>
                <a:cs typeface="Calibri"/>
              </a:rPr>
              <a:t>Releasing data </a:t>
            </a:r>
            <a:r>
              <a:rPr lang="fr-FR" sz="1800" b="1">
                <a:solidFill>
                  <a:schemeClr val="tx1"/>
                </a:solidFill>
                <a:cs typeface="Calibri"/>
              </a:rPr>
              <a:t>without</a:t>
            </a:r>
            <a:r>
              <a:rPr lang="fr-FR" sz="1800" b="1">
                <a:solidFill>
                  <a:schemeClr val="tx1"/>
                </a:solidFill>
                <a:cs typeface="Calibri"/>
              </a:rPr>
              <a:t> </a:t>
            </a:r>
            <a:r>
              <a:rPr lang="fr-FR" sz="1800" b="1">
                <a:solidFill>
                  <a:schemeClr val="tx1"/>
                </a:solidFill>
                <a:cs typeface="Calibri"/>
              </a:rPr>
              <a:t>making</a:t>
            </a:r>
            <a:r>
              <a:rPr lang="fr-FR" sz="1800" b="1">
                <a:solidFill>
                  <a:schemeClr val="tx1"/>
                </a:solidFill>
                <a:cs typeface="Calibri"/>
              </a:rPr>
              <a:t> the </a:t>
            </a:r>
            <a:r>
              <a:rPr lang="fr-FR" sz="1800" b="1">
                <a:solidFill>
                  <a:schemeClr val="tx1"/>
                </a:solidFill>
                <a:cs typeface="Calibri"/>
              </a:rPr>
              <a:t>terms</a:t>
            </a:r>
            <a:r>
              <a:rPr lang="fr-FR" sz="1800" b="1">
                <a:solidFill>
                  <a:schemeClr val="tx1"/>
                </a:solidFill>
                <a:cs typeface="Calibri"/>
              </a:rPr>
              <a:t> of use </a:t>
            </a:r>
            <a:r>
              <a:rPr lang="fr-FR" sz="1800" b="1">
                <a:solidFill>
                  <a:schemeClr val="tx1"/>
                </a:solidFill>
                <a:cs typeface="Calibri"/>
              </a:rPr>
              <a:t>clear</a:t>
            </a:r>
            <a:r>
              <a:rPr lang="fr-FR" sz="1800" b="1">
                <a:solidFill>
                  <a:schemeClr val="tx1"/>
                </a:solidFill>
                <a:cs typeface="Calibri"/>
              </a:rPr>
              <a:t> </a:t>
            </a:r>
            <a:r>
              <a:rPr lang="fr-FR" sz="1800" b="1">
                <a:solidFill>
                  <a:schemeClr val="tx1"/>
                </a:solidFill>
                <a:cs typeface="Calibri"/>
              </a:rPr>
              <a:t>can</a:t>
            </a:r>
            <a:r>
              <a:rPr lang="fr-FR" sz="1800" b="1">
                <a:solidFill>
                  <a:schemeClr val="tx1"/>
                </a:solidFill>
                <a:cs typeface="Calibri"/>
              </a:rPr>
              <a:t> </a:t>
            </a:r>
            <a:r>
              <a:rPr lang="fr-FR" sz="1800" b="1">
                <a:solidFill>
                  <a:schemeClr val="tx1"/>
                </a:solidFill>
                <a:cs typeface="Calibri"/>
              </a:rPr>
              <a:t>be</a:t>
            </a:r>
            <a:r>
              <a:rPr lang="fr-FR" sz="1800" b="1">
                <a:solidFill>
                  <a:schemeClr val="tx1"/>
                </a:solidFill>
                <a:cs typeface="Calibri"/>
              </a:rPr>
              <a:t> </a:t>
            </a:r>
            <a:r>
              <a:rPr lang="fr-FR" sz="1800" b="1">
                <a:solidFill>
                  <a:schemeClr val="tx1"/>
                </a:solidFill>
                <a:cs typeface="Calibri"/>
              </a:rPr>
              <a:t>confusing</a:t>
            </a:r>
            <a:r>
              <a:rPr lang="fr-FR" sz="1800" b="1">
                <a:solidFill>
                  <a:schemeClr val="tx1"/>
                </a:solidFill>
                <a:cs typeface="Calibri"/>
              </a:rPr>
              <a:t> and </a:t>
            </a:r>
            <a:r>
              <a:rPr lang="fr-FR" sz="1800" b="1">
                <a:solidFill>
                  <a:schemeClr val="tx1"/>
                </a:solidFill>
                <a:cs typeface="Calibri"/>
              </a:rPr>
              <a:t>counterproductive</a:t>
            </a:r>
            <a:r>
              <a:rPr lang="fr-FR" sz="1800" b="1">
                <a:solidFill>
                  <a:schemeClr val="tx1"/>
                </a:solidFill>
                <a:cs typeface="Calibri"/>
              </a:rPr>
              <a:t>,</a:t>
            </a:r>
            <a:r>
              <a:rPr lang="fr-FR" sz="1800">
                <a:cs typeface="Calibri"/>
              </a:rPr>
              <a:t> as </a:t>
            </a:r>
            <a:r>
              <a:rPr lang="fr-FR" sz="1800">
                <a:cs typeface="Calibri"/>
              </a:rPr>
              <a:t>it</a:t>
            </a:r>
            <a:r>
              <a:rPr lang="fr-FR" sz="1800">
                <a:cs typeface="Calibri"/>
              </a:rPr>
              <a:t> </a:t>
            </a:r>
            <a:r>
              <a:rPr lang="fr-FR" sz="1800">
                <a:cs typeface="Calibri"/>
              </a:rPr>
              <a:t>may</a:t>
            </a:r>
            <a:r>
              <a:rPr lang="fr-FR" sz="1800">
                <a:cs typeface="Calibri"/>
              </a:rPr>
              <a:t> </a:t>
            </a:r>
            <a:r>
              <a:rPr lang="fr-FR" sz="1800">
                <a:cs typeface="Calibri"/>
              </a:rPr>
              <a:t>deter</a:t>
            </a:r>
            <a:r>
              <a:rPr lang="fr-FR" sz="1800">
                <a:cs typeface="Calibri"/>
              </a:rPr>
              <a:t> </a:t>
            </a:r>
            <a:r>
              <a:rPr lang="fr-FR" sz="1800">
                <a:cs typeface="Calibri"/>
              </a:rPr>
              <a:t>potential</a:t>
            </a:r>
            <a:r>
              <a:rPr lang="fr-FR" sz="1800">
                <a:cs typeface="Calibri"/>
              </a:rPr>
              <a:t> </a:t>
            </a:r>
            <a:r>
              <a:rPr lang="fr-FR" sz="1800">
                <a:cs typeface="Calibri"/>
              </a:rPr>
              <a:t>users</a:t>
            </a:r>
            <a:r>
              <a:rPr lang="fr-FR" sz="1800">
                <a:cs typeface="Calibri"/>
              </a:rPr>
              <a:t> </a:t>
            </a:r>
            <a:r>
              <a:rPr lang="fr-FR" sz="1800">
                <a:cs typeface="Calibri"/>
              </a:rPr>
              <a:t>from</a:t>
            </a:r>
            <a:r>
              <a:rPr lang="fr-FR" sz="1800">
                <a:cs typeface="Calibri"/>
              </a:rPr>
              <a:t> </a:t>
            </a:r>
            <a:r>
              <a:rPr lang="fr-FR" sz="1800">
                <a:cs typeface="Calibri"/>
              </a:rPr>
              <a:t>using</a:t>
            </a:r>
            <a:r>
              <a:rPr lang="fr-FR" sz="1800">
                <a:cs typeface="Calibri"/>
              </a:rPr>
              <a:t> and </a:t>
            </a:r>
            <a:r>
              <a:rPr lang="fr-FR" sz="1800">
                <a:cs typeface="Calibri"/>
              </a:rPr>
              <a:t>citing</a:t>
            </a:r>
            <a:r>
              <a:rPr lang="fr-FR" sz="1800">
                <a:cs typeface="Calibri"/>
              </a:rPr>
              <a:t> the data.</a:t>
            </a:r>
            <a:endParaRPr lang="fr-FR" sz="1400"/>
          </a:p>
        </p:txBody>
      </p:sp>
      <p:sp>
        <p:nvSpPr>
          <p:cNvPr id="2125158479" name="Légende encadrée 2 13"/>
          <p:cNvSpPr/>
          <p:nvPr/>
        </p:nvSpPr>
        <p:spPr bwMode="auto">
          <a:xfrm flipH="0" flipV="0">
            <a:off x="6819007" y="773332"/>
            <a:ext cx="5065880" cy="1128629"/>
          </a:xfrm>
          <a:prstGeom prst="borderCallout2">
            <a:avLst>
              <a:gd name="adj1" fmla="val 33403"/>
              <a:gd name="adj2" fmla="val 165"/>
              <a:gd name="adj3" fmla="val 41997"/>
              <a:gd name="adj4" fmla="val -4456"/>
              <a:gd name="adj5" fmla="val 45973"/>
              <a:gd name="adj6" fmla="val -12592"/>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48432975" name="Rectangle 23"/>
          <p:cNvSpPr/>
          <p:nvPr/>
        </p:nvSpPr>
        <p:spPr bwMode="auto">
          <a:xfrm flipH="0" flipV="0">
            <a:off x="328414" y="1726430"/>
            <a:ext cx="3031470" cy="640440"/>
          </a:xfrm>
          <a:prstGeom prst="rect">
            <a:avLst/>
          </a:prstGeom>
        </p:spPr>
        <p:txBody>
          <a:bodyPr wrap="square">
            <a:spAutoFit/>
          </a:bodyPr>
          <a:lstStyle/>
          <a:p>
            <a:pPr>
              <a:defRPr/>
            </a:pPr>
            <a:r>
              <a:rPr lang="en-US" sz="1800">
                <a:ea typeface="Times New Roman"/>
                <a:cs typeface="Times New Roman"/>
              </a:rPr>
              <a:t>Nobody’s</a:t>
            </a:r>
            <a:r>
              <a:rPr lang="en-US" sz="1800">
                <a:ea typeface="Times New Roman"/>
                <a:cs typeface="Times New Roman"/>
              </a:rPr>
              <a:t> data gets reused or gets credit anyway </a:t>
            </a:r>
            <a:endParaRPr lang="fr-FR" sz="1400"/>
          </a:p>
        </p:txBody>
      </p:sp>
      <p:sp>
        <p:nvSpPr>
          <p:cNvPr id="350278233" name="Légende encadrée 2 24"/>
          <p:cNvSpPr/>
          <p:nvPr/>
        </p:nvSpPr>
        <p:spPr bwMode="auto">
          <a:xfrm flipH="1" flipV="0">
            <a:off x="276300" y="1746360"/>
            <a:ext cx="3384434" cy="689652"/>
          </a:xfrm>
          <a:prstGeom prst="borderCallout2">
            <a:avLst>
              <a:gd name="adj1" fmla="val 30943"/>
              <a:gd name="adj2" fmla="val -69"/>
              <a:gd name="adj3" fmla="val 46116"/>
              <a:gd name="adj4" fmla="val -9316"/>
              <a:gd name="adj5" fmla="val 40808"/>
              <a:gd name="adj6" fmla="val -1481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a:t>‘</a:t>
            </a:r>
            <a:endParaRPr lang="fr-FR"/>
          </a:p>
        </p:txBody>
      </p:sp>
      <p:sp>
        <p:nvSpPr>
          <p:cNvPr id="421608716" name="Légende encadrée 2 14"/>
          <p:cNvSpPr/>
          <p:nvPr/>
        </p:nvSpPr>
        <p:spPr bwMode="auto">
          <a:xfrm flipH="0" flipV="0">
            <a:off x="6819007" y="2063368"/>
            <a:ext cx="5065884" cy="1294973"/>
          </a:xfrm>
          <a:prstGeom prst="borderCallout2">
            <a:avLst>
              <a:gd name="adj1" fmla="val 19270"/>
              <a:gd name="adj2" fmla="val 20"/>
              <a:gd name="adj3" fmla="val 33685"/>
              <a:gd name="adj4" fmla="val -4534"/>
              <a:gd name="adj5" fmla="val 20467"/>
              <a:gd name="adj6" fmla="val -11025"/>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91356248" name=""/>
          <p:cNvSpPr txBox="1"/>
          <p:nvPr/>
        </p:nvSpPr>
        <p:spPr bwMode="auto">
          <a:xfrm flipH="0" flipV="0">
            <a:off x="6900274" y="2116315"/>
            <a:ext cx="4958515"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In fact, choosing a license can be made quite straightforward, by using tools like choosealicense.com, and also looking up your institution’s existing licensing policy</a:t>
            </a:r>
            <a:endParaRPr/>
          </a:p>
        </p:txBody>
      </p:sp>
      <p:sp>
        <p:nvSpPr>
          <p:cNvPr id="1211566295" name=""/>
          <p:cNvSpPr txBox="1"/>
          <p:nvPr/>
        </p:nvSpPr>
        <p:spPr bwMode="auto">
          <a:xfrm flipH="0" flipV="0">
            <a:off x="930979" y="4229551"/>
            <a:ext cx="1825623" cy="366117"/>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975290131" name="Image 2" descr="A figure holding a trophy above their head" title="Image 2"/>
          <p:cNvPicPr>
            <a:picLocks noChangeAspect="1"/>
          </p:cNvPicPr>
          <p:nvPr/>
        </p:nvPicPr>
        <p:blipFill>
          <a:blip r:embed="rId4"/>
          <a:stretch/>
        </p:blipFill>
        <p:spPr bwMode="auto">
          <a:xfrm rot="0" flipH="0" flipV="0">
            <a:off x="10670399" y="4842000"/>
            <a:ext cx="1393200" cy="1393200"/>
          </a:xfrm>
          <a:prstGeom prst="rect">
            <a:avLst/>
          </a:prstGeom>
        </p:spPr>
      </p:pic>
      <p:sp>
        <p:nvSpPr>
          <p:cNvPr id="1781519867" name=""/>
          <p:cNvSpPr/>
          <p:nvPr/>
        </p:nvSpPr>
        <p:spPr bwMode="auto">
          <a:xfrm flipH="0" flipV="0">
            <a:off x="4485700" y="3982356"/>
            <a:ext cx="1732779" cy="860510"/>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1405587" name=""/>
          <p:cNvSpPr txBox="1"/>
          <p:nvPr/>
        </p:nvSpPr>
        <p:spPr bwMode="auto">
          <a:xfrm flipH="0" flipV="0">
            <a:off x="5167129" y="4229550"/>
            <a:ext cx="105206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1" i="0" u="none">
                <a:solidFill>
                  <a:schemeClr val="bg1"/>
                </a:solidFill>
                <a:latin typeface="Arial"/>
                <a:ea typeface="Arial"/>
                <a:cs typeface="Arial"/>
              </a:rPr>
              <a:t>But</a:t>
            </a:r>
            <a:endParaRPr sz="2400" b="0">
              <a:latin typeface="Arial"/>
              <a:cs typeface="Arial"/>
            </a:endParaRPr>
          </a:p>
        </p:txBody>
      </p:sp>
      <p:sp>
        <p:nvSpPr>
          <p:cNvPr id="724184841" name="Rectangle à coins arrondis 9"/>
          <p:cNvSpPr/>
          <p:nvPr/>
        </p:nvSpPr>
        <p:spPr bwMode="auto">
          <a:xfrm flipH="0" flipV="0">
            <a:off x="202325" y="3706871"/>
            <a:ext cx="4547450" cy="1433243"/>
          </a:xfrm>
          <a:prstGeom prst="roundRect">
            <a:avLst>
              <a:gd name="adj"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defRPr/>
            </a:pPr>
            <a:r>
              <a:rPr lang="en-US" sz="1800" b="0" i="0" u="none" strike="noStrike" cap="none" spc="0">
                <a:solidFill>
                  <a:schemeClr val="bg1"/>
                </a:solidFill>
                <a:latin typeface="Arial"/>
                <a:ea typeface="Arial"/>
                <a:cs typeface="Calibri"/>
              </a:rPr>
              <a:t>Licensing data can be intimidating. There are many </a:t>
            </a:r>
            <a:r>
              <a:rPr lang="en-US" sz="1800" b="0" i="0" u="none" strike="noStrike" cap="none" spc="0">
                <a:solidFill>
                  <a:schemeClr val="bg1"/>
                </a:solidFill>
                <a:latin typeface="Arial"/>
                <a:ea typeface="Arial"/>
                <a:cs typeface="Calibri"/>
              </a:rPr>
              <a:t>licenses</a:t>
            </a:r>
            <a:r>
              <a:rPr lang="en-US" sz="1800" b="0" i="0" u="none" strike="noStrike" cap="none" spc="0">
                <a:solidFill>
                  <a:schemeClr val="bg1"/>
                </a:solidFill>
                <a:latin typeface="Arial"/>
                <a:ea typeface="Arial"/>
                <a:cs typeface="Calibri"/>
              </a:rPr>
              <a:t> available, and choosing and applying them can seem complicated. Further, the benefit to researchers is not always clear.</a:t>
            </a:r>
            <a:endParaRPr>
              <a:solidFill>
                <a:schemeClr val="bg1"/>
              </a:solidFill>
            </a:endParaRPr>
          </a:p>
        </p:txBody>
      </p:sp>
      <p:sp>
        <p:nvSpPr>
          <p:cNvPr id="1304664799" name="Rectangle à coins arrondis 21"/>
          <p:cNvSpPr/>
          <p:nvPr/>
        </p:nvSpPr>
        <p:spPr bwMode="auto">
          <a:xfrm flipH="0" flipV="0">
            <a:off x="6375272" y="3760124"/>
            <a:ext cx="5407466" cy="1082741"/>
          </a:xfrm>
          <a:prstGeom prst="roundRect">
            <a:avLst>
              <a:gd name="adj"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fr-FR" sz="1800" b="0" i="0" u="none" strike="noStrike" cap="none" spc="0">
                <a:solidFill>
                  <a:schemeClr val="tx1"/>
                </a:solidFill>
                <a:latin typeface="Arial"/>
                <a:ea typeface="Arial"/>
                <a:cs typeface="Calibri"/>
              </a:rPr>
              <a:t>Licensing</a:t>
            </a:r>
            <a:r>
              <a:rPr lang="fr-FR" sz="1800" b="0" i="0" u="none" strike="noStrike" cap="none" spc="0">
                <a:solidFill>
                  <a:schemeClr val="tx1"/>
                </a:solidFill>
                <a:latin typeface="Arial"/>
                <a:ea typeface="Arial"/>
                <a:cs typeface="Calibri"/>
              </a:rPr>
              <a:t> </a:t>
            </a:r>
            <a:r>
              <a:rPr lang="fr-FR" sz="1800" b="0" i="0" u="none" strike="noStrike" cap="none" spc="0">
                <a:solidFill>
                  <a:schemeClr val="tx1"/>
                </a:solidFill>
                <a:latin typeface="Arial"/>
                <a:ea typeface="Arial"/>
                <a:cs typeface="Calibri"/>
              </a:rPr>
              <a:t>is</a:t>
            </a:r>
            <a:r>
              <a:rPr lang="fr-FR" sz="1800" b="0" i="0" u="none" strike="noStrike" cap="none" spc="0">
                <a:solidFill>
                  <a:schemeClr val="tx1"/>
                </a:solidFill>
                <a:latin typeface="Arial"/>
                <a:ea typeface="Arial"/>
                <a:cs typeface="Calibri"/>
              </a:rPr>
              <a:t> an important aspect of </a:t>
            </a:r>
            <a:r>
              <a:rPr lang="fr-FR" sz="1800" b="0" i="0" u="none" strike="noStrike" cap="none" spc="0">
                <a:solidFill>
                  <a:schemeClr val="tx1"/>
                </a:solidFill>
                <a:latin typeface="Arial"/>
                <a:ea typeface="Arial"/>
                <a:cs typeface="Calibri"/>
              </a:rPr>
              <a:t>practising</a:t>
            </a:r>
            <a:r>
              <a:rPr lang="fr-FR" sz="1800" b="0" i="0" u="none" strike="noStrike" cap="none" spc="0">
                <a:solidFill>
                  <a:schemeClr val="tx1"/>
                </a:solidFill>
                <a:latin typeface="Arial"/>
                <a:ea typeface="Arial"/>
                <a:cs typeface="Calibri"/>
              </a:rPr>
              <a:t> Open Science. </a:t>
            </a:r>
            <a:r>
              <a:rPr lang="fr-FR" sz="1800" b="1" i="0" u="none" strike="noStrike" cap="none" spc="0">
                <a:solidFill>
                  <a:schemeClr val="tx1"/>
                </a:solidFill>
                <a:latin typeface="Arial"/>
                <a:ea typeface="Arial"/>
                <a:cs typeface="Calibri"/>
              </a:rPr>
              <a:t>By </a:t>
            </a:r>
            <a:r>
              <a:rPr lang="fr-FR" sz="1800" b="1" i="0" u="none" strike="noStrike" cap="none" spc="0">
                <a:solidFill>
                  <a:schemeClr val="tx1"/>
                </a:solidFill>
                <a:latin typeface="Arial"/>
                <a:ea typeface="Arial"/>
                <a:cs typeface="Calibri"/>
              </a:rPr>
              <a:t>applying</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licenses</a:t>
            </a:r>
            <a:r>
              <a:rPr lang="fr-FR" sz="1800" b="1" i="0" u="none" strike="noStrike" cap="none" spc="0">
                <a:solidFill>
                  <a:schemeClr val="tx1"/>
                </a:solidFill>
                <a:latin typeface="Arial"/>
                <a:ea typeface="Arial"/>
                <a:cs typeface="Calibri"/>
              </a:rPr>
              <a:t> to </a:t>
            </a:r>
            <a:r>
              <a:rPr lang="fr-FR" sz="1800" b="1" i="0" u="none" strike="noStrike" cap="none" spc="0">
                <a:solidFill>
                  <a:schemeClr val="tx1"/>
                </a:solidFill>
                <a:latin typeface="Arial"/>
                <a:ea typeface="Arial"/>
                <a:cs typeface="Calibri"/>
              </a:rPr>
              <a:t>your</a:t>
            </a:r>
            <a:r>
              <a:rPr lang="fr-FR" sz="1800" b="1" i="0" u="none" strike="noStrike" cap="none" spc="0">
                <a:solidFill>
                  <a:schemeClr val="tx1"/>
                </a:solidFill>
                <a:latin typeface="Arial"/>
                <a:ea typeface="Arial"/>
                <a:cs typeface="Calibri"/>
              </a:rPr>
              <a:t> outputs, </a:t>
            </a:r>
            <a:r>
              <a:rPr lang="fr-FR" sz="1800" b="1" i="0" u="none" strike="noStrike" cap="none" spc="0">
                <a:solidFill>
                  <a:schemeClr val="tx1"/>
                </a:solidFill>
                <a:latin typeface="Arial"/>
                <a:ea typeface="Arial"/>
                <a:cs typeface="Calibri"/>
              </a:rPr>
              <a:t>you</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remove</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any</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ambiguity</a:t>
            </a:r>
            <a:r>
              <a:rPr lang="fr-FR" sz="1800" b="1" i="0" u="none" strike="noStrike" cap="none" spc="0">
                <a:solidFill>
                  <a:schemeClr val="tx1"/>
                </a:solidFill>
                <a:latin typeface="Arial"/>
                <a:ea typeface="Arial"/>
                <a:cs typeface="Calibri"/>
              </a:rPr>
              <a:t> over </a:t>
            </a:r>
            <a:r>
              <a:rPr lang="fr-FR" sz="1800" b="1" i="0" u="none" strike="noStrike" cap="none" spc="0">
                <a:solidFill>
                  <a:schemeClr val="tx1"/>
                </a:solidFill>
                <a:latin typeface="Arial"/>
                <a:ea typeface="Arial"/>
                <a:cs typeface="Calibri"/>
              </a:rPr>
              <a:t>what</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others</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can</a:t>
            </a:r>
            <a:r>
              <a:rPr lang="fr-FR" sz="1800" b="1" i="0" u="none" strike="noStrike" cap="none" spc="0">
                <a:solidFill>
                  <a:schemeClr val="tx1"/>
                </a:solidFill>
                <a:latin typeface="Arial"/>
                <a:ea typeface="Arial"/>
                <a:cs typeface="Calibri"/>
              </a:rPr>
              <a:t> and </a:t>
            </a:r>
            <a:r>
              <a:rPr lang="fr-FR" sz="1800" b="1" i="0" u="none" strike="noStrike" cap="none" spc="0">
                <a:solidFill>
                  <a:schemeClr val="tx1"/>
                </a:solidFill>
                <a:latin typeface="Arial"/>
                <a:ea typeface="Arial"/>
                <a:cs typeface="Calibri"/>
              </a:rPr>
              <a:t>can't</a:t>
            </a:r>
            <a:r>
              <a:rPr lang="fr-FR" sz="1800" b="1" i="0" u="none" strike="noStrike" cap="none" spc="0">
                <a:solidFill>
                  <a:schemeClr val="tx1"/>
                </a:solidFill>
                <a:latin typeface="Arial"/>
                <a:ea typeface="Arial"/>
                <a:cs typeface="Calibri"/>
              </a:rPr>
              <a:t> do </a:t>
            </a:r>
            <a:r>
              <a:rPr lang="fr-FR" sz="1800" b="1" i="0" u="none" strike="noStrike" cap="none" spc="0">
                <a:solidFill>
                  <a:schemeClr val="tx1"/>
                </a:solidFill>
                <a:latin typeface="Arial"/>
                <a:ea typeface="Arial"/>
                <a:cs typeface="Calibri"/>
              </a:rPr>
              <a:t>with</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your</a:t>
            </a:r>
            <a:r>
              <a:rPr lang="fr-FR" sz="1800" b="1" i="0" u="none" strike="noStrike" cap="none" spc="0">
                <a:solidFill>
                  <a:schemeClr val="tx1"/>
                </a:solidFill>
                <a:latin typeface="Arial"/>
                <a:ea typeface="Arial"/>
                <a:cs typeface="Calibri"/>
              </a:rPr>
              <a:t> </a:t>
            </a:r>
            <a:r>
              <a:rPr lang="fr-FR" sz="1800" b="1" i="0" u="none" strike="noStrike" cap="none" spc="0">
                <a:solidFill>
                  <a:schemeClr val="tx1"/>
                </a:solidFill>
                <a:latin typeface="Arial"/>
                <a:ea typeface="Arial"/>
                <a:cs typeface="Calibri"/>
              </a:rPr>
              <a:t>work</a:t>
            </a:r>
            <a:r>
              <a:rPr lang="fr-FR" sz="1800" b="1" i="0" u="none" strike="noStrike" cap="none" spc="0">
                <a:solidFill>
                  <a:schemeClr val="tx1"/>
                </a:solidFill>
                <a:latin typeface="Arial"/>
                <a:ea typeface="Arial"/>
                <a:cs typeface="Calibri"/>
              </a:rPr>
              <a:t>.</a:t>
            </a:r>
            <a:endParaRPr sz="1800" b="1">
              <a:solidFill>
                <a:schemeClr val="tx1"/>
              </a:solidFill>
            </a:endParaRPr>
          </a:p>
        </p:txBody>
      </p:sp>
      <p:sp>
        <p:nvSpPr>
          <p:cNvPr id="42461085" name=""/>
          <p:cNvSpPr txBox="1"/>
          <p:nvPr/>
        </p:nvSpPr>
        <p:spPr bwMode="auto">
          <a:xfrm flipH="0" flipV="0">
            <a:off x="8197117" y="5825004"/>
            <a:ext cx="271815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image source - </a:t>
            </a:r>
            <a:r>
              <a:rPr lang="it-IT" sz="1800" b="0" i="0" u="sng" strike="noStrike" cap="none" spc="0">
                <a:solidFill>
                  <a:schemeClr val="tx1"/>
                </a:solidFill>
                <a:latin typeface="Calibri"/>
                <a:ea typeface="Calibri"/>
                <a:cs typeface="Calibri"/>
                <a:hlinkClick r:id="rId5" tooltip="https://pixabay.com/"/>
              </a:rPr>
              <a:t>Pixabay</a:t>
            </a:r>
            <a:r>
              <a:rPr sz="1800"/>
              <a:t> CC0 </a:t>
            </a:r>
            <a:endParaRPr sz="1800"/>
          </a:p>
        </p:txBody>
      </p:sp>
      <p:sp>
        <p:nvSpPr>
          <p:cNvPr id="1227090642" name="ZoneTexte 19"/>
          <p:cNvSpPr txBox="1"/>
          <p:nvPr/>
        </p:nvSpPr>
        <p:spPr bwMode="auto">
          <a:xfrm>
            <a:off x="562049" y="5702577"/>
            <a:ext cx="2346005" cy="366119"/>
          </a:xfrm>
          <a:prstGeom prst="rect">
            <a:avLst/>
          </a:prstGeom>
          <a:noFill/>
        </p:spPr>
        <p:txBody>
          <a:bodyPr wrap="none" rtlCol="0">
            <a:spAutoFit/>
          </a:bodyPr>
          <a:lstStyle/>
          <a:p>
            <a:pPr>
              <a:defRPr/>
            </a:pPr>
            <a:r>
              <a:rPr lang="fr-FR" sz="1800"/>
              <a:t>Sources : </a:t>
            </a:r>
            <a:r>
              <a:rPr lang="fr-FR" sz="1800" u="sng">
                <a:hlinkClick r:id="rId6" tooltip="https://www.fosteropenscience.eu/learning/open-licensing/#/id/5b618775ddd75cab7db42b31"/>
              </a:rPr>
              <a:t>1</a:t>
            </a:r>
            <a:r>
              <a:rPr lang="fr-FR" sz="1800"/>
              <a:t> - </a:t>
            </a:r>
            <a:r>
              <a:rPr lang="fr-FR" sz="1800" u="sng">
                <a:hlinkClick r:id="rId7" tooltip="https://howtofair.dk/how-to-fair/data-licences"/>
              </a:rPr>
              <a:t>2</a:t>
            </a:r>
            <a:r>
              <a:rPr lang="fr-FR" sz="1800"/>
              <a:t> - </a:t>
            </a:r>
            <a:r>
              <a:rPr lang="fr-FR" sz="1800" u="sng">
                <a:hlinkClick r:id="rId8" tooltip="https://dmeg.cessda.eu/Data-Management-Expert-Guide/6.-Archive-Publish/Publishing-with-CESSDA-archives/Licensing-your-data/"/>
              </a:rPr>
              <a:t>3</a:t>
            </a:r>
            <a:r>
              <a:rPr lang="fr-FR" sz="1800"/>
              <a:t> - </a:t>
            </a:r>
            <a:r>
              <a:rPr lang="fr-FR" sz="1800" u="sng">
                <a:hlinkClick r:id="rId9" tooltip="https://choosealicense.com/"/>
              </a:rPr>
              <a:t>4</a:t>
            </a:r>
            <a:r>
              <a:rPr lang="fr-FR" sz="1800"/>
              <a:t> - </a:t>
            </a:r>
            <a:r>
              <a:rPr lang="fr-FR" sz="1800" u="sng">
                <a:hlinkClick r:id="rId10" tooltip="https://esciencecenter-digital-skills.github.io/software-support-essentials/#/4*"/>
              </a:rPr>
              <a:t>5</a:t>
            </a:r>
            <a:endParaRPr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2081653" name="Rectangle 1"/>
          <p:cNvSpPr/>
          <p:nvPr/>
        </p:nvSpPr>
        <p:spPr bwMode="auto">
          <a:xfrm>
            <a:off x="115170" y="100863"/>
            <a:ext cx="7994795" cy="457560"/>
          </a:xfrm>
          <a:prstGeom prst="rect">
            <a:avLst/>
          </a:prstGeom>
        </p:spPr>
        <p:txBody>
          <a:bodyPr wrap="none">
            <a:spAutoFit/>
          </a:bodyPr>
          <a:lstStyle/>
          <a:p>
            <a:pPr>
              <a:lnSpc>
                <a:spcPct val="100000"/>
              </a:lnSpc>
              <a:spcAft>
                <a:spcPts val="0"/>
              </a:spcAft>
              <a:defRPr/>
            </a:pPr>
            <a:r>
              <a:rPr lang="en-US" sz="2400">
                <a:latin typeface="Arial"/>
                <a:ea typeface="Times New Roman"/>
                <a:cs typeface="Times New Roman"/>
              </a:rPr>
              <a:t>How to advocate for the uses and advantages of licensing</a:t>
            </a:r>
            <a:endParaRPr/>
          </a:p>
        </p:txBody>
      </p:sp>
      <p:pic>
        <p:nvPicPr>
          <p:cNvPr id="2032014824" name="Image 3" descr="Two figures sitting in comfy chairs, discussing." title="Image 3"/>
          <p:cNvPicPr>
            <a:picLocks noChangeAspect="1"/>
          </p:cNvPicPr>
          <p:nvPr/>
        </p:nvPicPr>
        <p:blipFill>
          <a:blip r:embed="rId3"/>
          <a:stretch/>
        </p:blipFill>
        <p:spPr bwMode="auto">
          <a:xfrm rot="0" flipH="0" flipV="0">
            <a:off x="4212000" y="1040400"/>
            <a:ext cx="1936800" cy="1936800"/>
          </a:xfrm>
          <a:prstGeom prst="rect">
            <a:avLst/>
          </a:prstGeom>
        </p:spPr>
      </p:pic>
      <p:sp>
        <p:nvSpPr>
          <p:cNvPr id="751068414" name="Rectangle 3"/>
          <p:cNvSpPr/>
          <p:nvPr/>
        </p:nvSpPr>
        <p:spPr bwMode="auto">
          <a:xfrm flipH="0" flipV="0">
            <a:off x="53063" y="1489878"/>
            <a:ext cx="3794348" cy="640440"/>
          </a:xfrm>
          <a:prstGeom prst="rect">
            <a:avLst/>
          </a:prstGeom>
        </p:spPr>
        <p:txBody>
          <a:bodyPr wrap="square">
            <a:spAutoFit/>
          </a:bodyPr>
          <a:lstStyle/>
          <a:p>
            <a:pPr>
              <a:lnSpc>
                <a:spcPct val="100000"/>
              </a:lnSpc>
              <a:spcAft>
                <a:spcPts val="0"/>
              </a:spcAft>
              <a:defRPr/>
            </a:pPr>
            <a:r>
              <a:rPr lang="en-US" sz="1800">
                <a:ea typeface="Times New Roman"/>
                <a:cs typeface="Calibri"/>
              </a:rPr>
              <a:t>I</a:t>
            </a:r>
            <a:r>
              <a:rPr lang="en-US" sz="1800">
                <a:ea typeface="Times New Roman"/>
                <a:cs typeface="Calibri"/>
              </a:rPr>
              <a:t> can be blamed, if somebody misuses my data, or make false assumptions.</a:t>
            </a:r>
            <a:endParaRPr/>
          </a:p>
        </p:txBody>
      </p:sp>
      <p:sp>
        <p:nvSpPr>
          <p:cNvPr id="661813590" name="Rectangle 4"/>
          <p:cNvSpPr/>
          <p:nvPr/>
        </p:nvSpPr>
        <p:spPr bwMode="auto">
          <a:xfrm>
            <a:off x="125452" y="807839"/>
            <a:ext cx="3627398" cy="366119"/>
          </a:xfrm>
          <a:prstGeom prst="rect">
            <a:avLst/>
          </a:prstGeom>
        </p:spPr>
        <p:txBody>
          <a:bodyPr wrap="none">
            <a:spAutoFit/>
          </a:bodyPr>
          <a:lstStyle/>
          <a:p>
            <a:pPr>
              <a:defRPr/>
            </a:pPr>
            <a:r>
              <a:rPr lang="en-US" sz="1800">
                <a:ea typeface="Times New Roman"/>
                <a:cs typeface="Times New Roman"/>
              </a:rPr>
              <a:t>My data doesn’t need to be available</a:t>
            </a:r>
            <a:r>
              <a:rPr lang="en-US" sz="1400">
                <a:ea typeface="Times New Roman"/>
                <a:cs typeface="Times New Roman"/>
              </a:rPr>
              <a:t> </a:t>
            </a:r>
            <a:endParaRPr lang="fr-FR" sz="1400"/>
          </a:p>
        </p:txBody>
      </p:sp>
      <p:sp>
        <p:nvSpPr>
          <p:cNvPr id="54039697" name="Légende encadrée 2 7"/>
          <p:cNvSpPr/>
          <p:nvPr/>
        </p:nvSpPr>
        <p:spPr bwMode="auto">
          <a:xfrm flipH="1" flipV="0">
            <a:off x="125452" y="712882"/>
            <a:ext cx="3627398" cy="626360"/>
          </a:xfrm>
          <a:prstGeom prst="borderCallout2">
            <a:avLst>
              <a:gd name="adj1" fmla="val 54695"/>
              <a:gd name="adj2" fmla="val -180"/>
              <a:gd name="adj3" fmla="val 60175"/>
              <a:gd name="adj4" fmla="val -12008"/>
              <a:gd name="adj5" fmla="val 82095"/>
              <a:gd name="adj6" fmla="val -1744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71041102" name="Légende encadrée 2 8"/>
          <p:cNvSpPr/>
          <p:nvPr/>
        </p:nvSpPr>
        <p:spPr bwMode="auto">
          <a:xfrm flipH="1" flipV="0">
            <a:off x="115170" y="1432531"/>
            <a:ext cx="3637679" cy="755134"/>
          </a:xfrm>
          <a:prstGeom prst="borderCallout2">
            <a:avLst>
              <a:gd name="adj1" fmla="val 19454"/>
              <a:gd name="adj2" fmla="val -578"/>
              <a:gd name="adj3" fmla="val 48880"/>
              <a:gd name="adj4" fmla="val -5776"/>
              <a:gd name="adj5" fmla="val 22794"/>
              <a:gd name="adj6" fmla="val -1598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92239653" name="Rectangle 13"/>
          <p:cNvSpPr/>
          <p:nvPr/>
        </p:nvSpPr>
        <p:spPr bwMode="auto">
          <a:xfrm flipH="0" flipV="0">
            <a:off x="6868833" y="558423"/>
            <a:ext cx="5233914" cy="2042519"/>
          </a:xfrm>
          <a:prstGeom prst="rect">
            <a:avLst/>
          </a:prstGeom>
        </p:spPr>
        <p:txBody>
          <a:bodyPr wrap="square">
            <a:spAutoFit/>
          </a:bodyPr>
          <a:lstStyle/>
          <a:p>
            <a:pPr>
              <a:defRPr/>
            </a:pPr>
            <a:r>
              <a:rPr lang="fr-FR" sz="1800">
                <a:cs typeface="Calibri"/>
              </a:rPr>
              <a:t>Most </a:t>
            </a:r>
            <a:r>
              <a:rPr lang="fr-FR" sz="1800">
                <a:cs typeface="Calibri"/>
              </a:rPr>
              <a:t>jurisdictions</a:t>
            </a:r>
            <a:r>
              <a:rPr lang="fr-FR" sz="1800">
                <a:cs typeface="Calibri"/>
              </a:rPr>
              <a:t> </a:t>
            </a:r>
            <a:r>
              <a:rPr lang="fr-FR" sz="1800">
                <a:cs typeface="Calibri"/>
              </a:rPr>
              <a:t>throughout</a:t>
            </a:r>
            <a:r>
              <a:rPr lang="fr-FR" sz="1800">
                <a:cs typeface="Calibri"/>
              </a:rPr>
              <a:t> the world have </a:t>
            </a:r>
            <a:r>
              <a:rPr lang="fr-FR" sz="1800">
                <a:cs typeface="Calibri"/>
              </a:rPr>
              <a:t>some</a:t>
            </a:r>
            <a:r>
              <a:rPr lang="fr-FR" sz="1800">
                <a:cs typeface="Calibri"/>
              </a:rPr>
              <a:t> provision for </a:t>
            </a:r>
            <a:r>
              <a:rPr lang="fr-FR" sz="1800">
                <a:cs typeface="Calibri"/>
              </a:rPr>
              <a:t>intellectual</a:t>
            </a:r>
            <a:r>
              <a:rPr lang="fr-FR" sz="1800">
                <a:cs typeface="Calibri"/>
              </a:rPr>
              <a:t> </a:t>
            </a:r>
            <a:r>
              <a:rPr lang="fr-FR" sz="1800">
                <a:cs typeface="Calibri"/>
              </a:rPr>
              <a:t>property</a:t>
            </a:r>
            <a:r>
              <a:rPr lang="fr-FR" sz="1800">
                <a:cs typeface="Calibri"/>
              </a:rPr>
              <a:t> </a:t>
            </a:r>
            <a:r>
              <a:rPr lang="fr-FR" sz="1800">
                <a:cs typeface="Calibri"/>
              </a:rPr>
              <a:t>rights</a:t>
            </a:r>
            <a:r>
              <a:rPr lang="fr-FR" sz="1800">
                <a:cs typeface="Calibri"/>
              </a:rPr>
              <a:t> </a:t>
            </a:r>
            <a:r>
              <a:rPr lang="fr-FR" sz="1800">
                <a:cs typeface="Calibri"/>
              </a:rPr>
              <a:t>that</a:t>
            </a:r>
            <a:r>
              <a:rPr lang="fr-FR" sz="1800">
                <a:cs typeface="Calibri"/>
              </a:rPr>
              <a:t> </a:t>
            </a:r>
            <a:r>
              <a:rPr lang="fr-FR" sz="1800">
                <a:cs typeface="Calibri"/>
              </a:rPr>
              <a:t>govern</a:t>
            </a:r>
            <a:r>
              <a:rPr lang="fr-FR" sz="1800">
                <a:cs typeface="Calibri"/>
              </a:rPr>
              <a:t> how and </a:t>
            </a:r>
            <a:r>
              <a:rPr lang="fr-FR" sz="1800">
                <a:cs typeface="Calibri"/>
              </a:rPr>
              <a:t>under</a:t>
            </a:r>
            <a:r>
              <a:rPr lang="fr-FR" sz="1800">
                <a:cs typeface="Calibri"/>
              </a:rPr>
              <a:t> </a:t>
            </a:r>
            <a:r>
              <a:rPr lang="fr-FR" sz="1800">
                <a:cs typeface="Calibri"/>
              </a:rPr>
              <a:t>what</a:t>
            </a:r>
            <a:r>
              <a:rPr lang="fr-FR" sz="1800">
                <a:cs typeface="Calibri"/>
              </a:rPr>
              <a:t> conditions information </a:t>
            </a:r>
            <a:r>
              <a:rPr lang="fr-FR" sz="1800">
                <a:cs typeface="Calibri"/>
              </a:rPr>
              <a:t>objects</a:t>
            </a:r>
            <a:r>
              <a:rPr lang="fr-FR" sz="1800">
                <a:cs typeface="Calibri"/>
              </a:rPr>
              <a:t> </a:t>
            </a:r>
            <a:r>
              <a:rPr lang="fr-FR" sz="1800">
                <a:cs typeface="Calibri"/>
              </a:rPr>
              <a:t>can</a:t>
            </a:r>
            <a:r>
              <a:rPr lang="fr-FR" sz="1800">
                <a:cs typeface="Calibri"/>
              </a:rPr>
              <a:t> </a:t>
            </a:r>
            <a:r>
              <a:rPr lang="fr-FR" sz="1800">
                <a:cs typeface="Calibri"/>
              </a:rPr>
              <a:t>be</a:t>
            </a:r>
            <a:r>
              <a:rPr lang="fr-FR" sz="1800">
                <a:cs typeface="Calibri"/>
              </a:rPr>
              <a:t> </a:t>
            </a:r>
            <a:r>
              <a:rPr lang="fr-FR" sz="1800">
                <a:cs typeface="Calibri"/>
              </a:rPr>
              <a:t>shared</a:t>
            </a:r>
            <a:r>
              <a:rPr lang="fr-FR" sz="1800">
                <a:cs typeface="Calibri"/>
              </a:rPr>
              <a:t> and </a:t>
            </a:r>
            <a:r>
              <a:rPr lang="fr-FR" sz="1800">
                <a:cs typeface="Calibri"/>
              </a:rPr>
              <a:t>reused.</a:t>
            </a:r>
            <a:endParaRPr lang="fr-FR" sz="1400">
              <a:cs typeface="Calibri"/>
            </a:endParaRPr>
          </a:p>
          <a:p>
            <a:pPr>
              <a:defRPr/>
            </a:pPr>
            <a:endParaRPr lang="fr-FR" sz="1400">
              <a:cs typeface="Calibri"/>
            </a:endParaRPr>
          </a:p>
          <a:p>
            <a:pPr>
              <a:defRPr/>
            </a:pPr>
            <a:endParaRPr lang="fr-FR" sz="1400">
              <a:cs typeface="Calibri"/>
            </a:endParaRPr>
          </a:p>
          <a:p>
            <a:pPr>
              <a:defRPr/>
            </a:pPr>
            <a:endParaRPr lang="fr-FR" sz="1400"/>
          </a:p>
          <a:p>
            <a:pPr>
              <a:defRPr/>
            </a:pPr>
            <a:endParaRPr lang="fr-FR" sz="1400"/>
          </a:p>
        </p:txBody>
      </p:sp>
      <p:sp>
        <p:nvSpPr>
          <p:cNvPr id="174974126" name="Légende encadrée 2 17"/>
          <p:cNvSpPr/>
          <p:nvPr/>
        </p:nvSpPr>
        <p:spPr bwMode="auto">
          <a:xfrm flipH="0" flipV="0">
            <a:off x="6883578" y="558423"/>
            <a:ext cx="5219170" cy="1251675"/>
          </a:xfrm>
          <a:prstGeom prst="borderCallout2">
            <a:avLst>
              <a:gd name="adj1" fmla="val 26215"/>
              <a:gd name="adj2" fmla="val 261"/>
              <a:gd name="adj3" fmla="val 30147"/>
              <a:gd name="adj4" fmla="val -7039"/>
              <a:gd name="adj5" fmla="val 56740"/>
              <a:gd name="adj6" fmla="val -14294"/>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23617966" name="Rectangle 18"/>
          <p:cNvSpPr/>
          <p:nvPr/>
        </p:nvSpPr>
        <p:spPr bwMode="auto">
          <a:xfrm>
            <a:off x="6796780" y="3110957"/>
            <a:ext cx="5305967" cy="1463400"/>
          </a:xfrm>
          <a:prstGeom prst="rect">
            <a:avLst/>
          </a:prstGeom>
        </p:spPr>
        <p:txBody>
          <a:bodyPr wrap="square">
            <a:spAutoFit/>
          </a:bodyPr>
          <a:lstStyle/>
          <a:p>
            <a:pPr>
              <a:defRPr/>
            </a:pPr>
            <a:r>
              <a:rPr lang="fr-FR" sz="1800"/>
              <a:t>Standard licences </a:t>
            </a:r>
            <a:r>
              <a:rPr lang="fr-FR" sz="1800"/>
              <a:t>usually</a:t>
            </a:r>
            <a:r>
              <a:rPr lang="fr-FR" sz="1800"/>
              <a:t> </a:t>
            </a:r>
            <a:r>
              <a:rPr lang="fr-FR" sz="1800"/>
              <a:t>offer</a:t>
            </a:r>
            <a:r>
              <a:rPr lang="fr-FR" sz="1800"/>
              <a:t> a clause about limitations and </a:t>
            </a:r>
            <a:r>
              <a:rPr lang="fr-FR" sz="1800"/>
              <a:t>disclaimers</a:t>
            </a:r>
            <a:r>
              <a:rPr lang="fr-FR" sz="1800"/>
              <a:t>, </a:t>
            </a:r>
            <a:r>
              <a:rPr lang="fr-FR" sz="1800"/>
              <a:t>which</a:t>
            </a:r>
            <a:r>
              <a:rPr lang="fr-FR" sz="1800"/>
              <a:t> </a:t>
            </a:r>
            <a:r>
              <a:rPr lang="fr-FR" sz="1800"/>
              <a:t>make</a:t>
            </a:r>
            <a:r>
              <a:rPr lang="fr-FR" sz="1800"/>
              <a:t> </a:t>
            </a:r>
            <a:r>
              <a:rPr lang="fr-FR" sz="1800"/>
              <a:t>it</a:t>
            </a:r>
            <a:r>
              <a:rPr lang="fr-FR" sz="1800"/>
              <a:t> </a:t>
            </a:r>
            <a:r>
              <a:rPr lang="fr-FR" sz="1800"/>
              <a:t>clear</a:t>
            </a:r>
            <a:r>
              <a:rPr lang="fr-FR" sz="1800"/>
              <a:t> </a:t>
            </a:r>
            <a:r>
              <a:rPr lang="fr-FR" sz="1800"/>
              <a:t>that</a:t>
            </a:r>
            <a:r>
              <a:rPr lang="fr-FR" sz="1800"/>
              <a:t> the </a:t>
            </a:r>
            <a:r>
              <a:rPr lang="fr-FR" sz="1800"/>
              <a:t>research</a:t>
            </a:r>
            <a:r>
              <a:rPr lang="fr-FR" sz="1800"/>
              <a:t> data </a:t>
            </a:r>
            <a:r>
              <a:rPr lang="fr-FR" sz="1800"/>
              <a:t>is</a:t>
            </a:r>
            <a:r>
              <a:rPr lang="fr-FR" sz="1800"/>
              <a:t> </a:t>
            </a:r>
            <a:r>
              <a:rPr lang="fr-FR" sz="1800"/>
              <a:t>shared</a:t>
            </a:r>
            <a:r>
              <a:rPr lang="fr-FR" sz="1800"/>
              <a:t> ‘as </a:t>
            </a:r>
            <a:r>
              <a:rPr lang="fr-FR" sz="1800"/>
              <a:t>is</a:t>
            </a:r>
            <a:r>
              <a:rPr lang="fr-FR" sz="1800"/>
              <a:t>’ and </a:t>
            </a:r>
            <a:r>
              <a:rPr lang="fr-FR" sz="1800"/>
              <a:t>that</a:t>
            </a:r>
            <a:r>
              <a:rPr lang="fr-FR" sz="1800" b="1">
                <a:solidFill>
                  <a:schemeClr val="tx1"/>
                </a:solidFill>
              </a:rPr>
              <a:t> </a:t>
            </a:r>
            <a:r>
              <a:rPr lang="fr-FR" sz="1800" b="1">
                <a:solidFill>
                  <a:schemeClr val="tx1"/>
                </a:solidFill>
              </a:rPr>
              <a:t>the original </a:t>
            </a:r>
            <a:r>
              <a:rPr lang="fr-FR" sz="1800" b="1">
                <a:solidFill>
                  <a:schemeClr val="tx1"/>
                </a:solidFill>
              </a:rPr>
              <a:t>researcher</a:t>
            </a:r>
            <a:r>
              <a:rPr lang="fr-FR" sz="1800" b="1">
                <a:solidFill>
                  <a:schemeClr val="tx1"/>
                </a:solidFill>
              </a:rPr>
              <a:t> </a:t>
            </a:r>
            <a:r>
              <a:rPr lang="fr-FR" sz="1800" b="1">
                <a:solidFill>
                  <a:schemeClr val="tx1"/>
                </a:solidFill>
              </a:rPr>
              <a:t>is</a:t>
            </a:r>
            <a:r>
              <a:rPr lang="fr-FR" sz="1800" b="1">
                <a:solidFill>
                  <a:schemeClr val="tx1"/>
                </a:solidFill>
              </a:rPr>
              <a:t> not </a:t>
            </a:r>
            <a:r>
              <a:rPr lang="fr-FR" sz="1800" b="1">
                <a:solidFill>
                  <a:schemeClr val="tx1"/>
                </a:solidFill>
              </a:rPr>
              <a:t>responsible</a:t>
            </a:r>
            <a:r>
              <a:rPr lang="fr-FR" sz="1800" b="1">
                <a:solidFill>
                  <a:schemeClr val="tx1"/>
                </a:solidFill>
              </a:rPr>
              <a:t> for the </a:t>
            </a:r>
            <a:r>
              <a:rPr lang="fr-FR" sz="1800" b="1">
                <a:solidFill>
                  <a:schemeClr val="tx1"/>
                </a:solidFill>
              </a:rPr>
              <a:t>outcomes</a:t>
            </a:r>
            <a:r>
              <a:rPr lang="fr-FR" sz="1800" b="1">
                <a:solidFill>
                  <a:schemeClr val="tx1"/>
                </a:solidFill>
              </a:rPr>
              <a:t> of </a:t>
            </a:r>
            <a:r>
              <a:rPr lang="fr-FR" sz="1800" b="1">
                <a:solidFill>
                  <a:schemeClr val="tx1"/>
                </a:solidFill>
              </a:rPr>
              <a:t>re-use</a:t>
            </a:r>
            <a:r>
              <a:rPr lang="fr-FR" sz="1800" b="1">
                <a:solidFill>
                  <a:schemeClr val="tx1"/>
                </a:solidFill>
              </a:rPr>
              <a:t> and </a:t>
            </a:r>
            <a:r>
              <a:rPr lang="fr-FR" sz="1800" b="1">
                <a:solidFill>
                  <a:schemeClr val="tx1"/>
                </a:solidFill>
              </a:rPr>
              <a:t>re-purposing</a:t>
            </a:r>
            <a:endParaRPr lang="fr-FR" sz="1400">
              <a:solidFill>
                <a:srgbClr val="FF0000"/>
              </a:solidFill>
            </a:endParaRPr>
          </a:p>
        </p:txBody>
      </p:sp>
      <p:sp>
        <p:nvSpPr>
          <p:cNvPr id="284973200" name="Légende encadrée 2 19"/>
          <p:cNvSpPr/>
          <p:nvPr/>
        </p:nvSpPr>
        <p:spPr bwMode="auto">
          <a:xfrm flipH="0" flipV="0">
            <a:off x="6713806" y="3132094"/>
            <a:ext cx="5388941" cy="1442262"/>
          </a:xfrm>
          <a:prstGeom prst="borderCallout2">
            <a:avLst>
              <a:gd name="adj1" fmla="val 32723"/>
              <a:gd name="adj2" fmla="val -46"/>
              <a:gd name="adj3" fmla="val 39043"/>
              <a:gd name="adj4" fmla="val -5966"/>
              <a:gd name="adj5" fmla="val -23329"/>
              <a:gd name="adj6" fmla="val -17420"/>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92596968" name="Rectangle 20"/>
          <p:cNvSpPr/>
          <p:nvPr/>
        </p:nvSpPr>
        <p:spPr bwMode="auto">
          <a:xfrm flipH="0" flipV="0">
            <a:off x="231273" y="5812444"/>
            <a:ext cx="11066094" cy="366119"/>
          </a:xfrm>
          <a:prstGeom prst="rect">
            <a:avLst/>
          </a:prstGeom>
        </p:spPr>
        <p:txBody>
          <a:bodyPr wrap="square">
            <a:spAutoFit/>
          </a:bodyPr>
          <a:lstStyle/>
          <a:p>
            <a:pPr marL="182880" algn="just">
              <a:defRPr/>
            </a:pPr>
            <a:r>
              <a:rPr lang="fr-FR" sz="1800">
                <a:latin typeface="Calibri"/>
                <a:ea typeface="Calibri"/>
                <a:cs typeface="Calibri"/>
              </a:rPr>
              <a:t>Sources : </a:t>
            </a:r>
            <a:r>
              <a:rPr lang="fr-FR" sz="1800" u="sng">
                <a:latin typeface="Calibri"/>
                <a:ea typeface="Calibri"/>
                <a:cs typeface="Calibri"/>
                <a:hlinkClick r:id="rId4" tooltip="https://oercommons.org/courseware/lesson/94649/overview"/>
              </a:rPr>
              <a:t>1</a:t>
            </a:r>
            <a:r>
              <a:rPr lang="fr-FR" sz="1800">
                <a:latin typeface="Calibri"/>
                <a:ea typeface="Calibri"/>
                <a:cs typeface="Calibri"/>
              </a:rPr>
              <a:t> - </a:t>
            </a:r>
            <a:r>
              <a:rPr lang="fr-FR" sz="1800" u="sng">
                <a:latin typeface="Calibri"/>
                <a:ea typeface="Calibri"/>
                <a:cs typeface="Calibri"/>
                <a:hlinkClick r:id="rId5" tooltip="https://eprints.gla.ac.uk/171316/1/171316.pdf"/>
              </a:rPr>
              <a:t>2</a:t>
            </a:r>
            <a:r>
              <a:rPr lang="fr-FR" sz="1800">
                <a:latin typeface="Calibri"/>
                <a:ea typeface="Calibri"/>
                <a:cs typeface="Calibri"/>
              </a:rPr>
              <a:t> - </a:t>
            </a:r>
            <a:r>
              <a:rPr lang="fr-FR" sz="1800" u="sng">
                <a:latin typeface="Calibri"/>
                <a:ea typeface="Calibri"/>
                <a:cs typeface="Calibri"/>
                <a:hlinkClick r:id="rId6" tooltip="https://rdmkit.elixir-europe.org/licensing"/>
              </a:rPr>
              <a:t>3</a:t>
            </a:r>
            <a:r>
              <a:rPr lang="fr-FR" sz="1800">
                <a:latin typeface="Calibri"/>
                <a:ea typeface="Calibri"/>
                <a:cs typeface="Calibri"/>
              </a:rPr>
              <a:t> - </a:t>
            </a:r>
            <a:r>
              <a:rPr lang="fr-FR" sz="1800" u="sng">
                <a:latin typeface="Calibri"/>
                <a:ea typeface="Calibri"/>
                <a:cs typeface="Calibri"/>
                <a:hlinkClick r:id="rId7" tooltip="https://esciencecenter-digital-skills.github.io/software-support-essentials/#/4"/>
              </a:rPr>
              <a:t>4</a:t>
            </a:r>
            <a:r>
              <a:rPr lang="fr-FR" sz="1800">
                <a:latin typeface="Calibri"/>
                <a:ea typeface="Calibri"/>
                <a:cs typeface="Calibri"/>
              </a:rPr>
              <a:t> - </a:t>
            </a:r>
            <a:r>
              <a:rPr lang="fr-FR" sz="1800" u="sng">
                <a:latin typeface="Calibri"/>
                <a:ea typeface="Calibri"/>
                <a:cs typeface="Calibri"/>
                <a:hlinkClick r:id="rId8" tooltip="https://univerlag.uni-goettingen.de/bitstream/handle/3/isbn-978-3-86395-539-7/Engelhardt_FAIR.pdf?sequence=1&amp;isAllowed=y"/>
              </a:rPr>
              <a:t>5</a:t>
            </a:r>
            <a:endParaRPr sz="2200">
              <a:latin typeface="Calibri"/>
              <a:cs typeface="Calibri"/>
            </a:endParaRPr>
          </a:p>
        </p:txBody>
      </p:sp>
      <p:sp>
        <p:nvSpPr>
          <p:cNvPr id="1169420895" name=""/>
          <p:cNvSpPr txBox="1"/>
          <p:nvPr/>
        </p:nvSpPr>
        <p:spPr bwMode="auto">
          <a:xfrm flipH="0" flipV="0">
            <a:off x="6930576" y="1966869"/>
            <a:ext cx="5064144"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fr-FR" sz="1800">
                <a:cs typeface="Calibri"/>
              </a:rPr>
              <a:t>A lot of research is also publicly funded, and applying a license, especially an open license, should help make your research ouptuts openly available..</a:t>
            </a:r>
            <a:endParaRPr lang="fr-FR" sz="1100">
              <a:cs typeface="Calibri"/>
            </a:endParaRPr>
          </a:p>
        </p:txBody>
      </p:sp>
      <p:sp>
        <p:nvSpPr>
          <p:cNvPr id="673622559" name="Légende encadrée 2 17"/>
          <p:cNvSpPr/>
          <p:nvPr/>
        </p:nvSpPr>
        <p:spPr bwMode="auto">
          <a:xfrm flipH="0" flipV="0">
            <a:off x="6821834" y="1909281"/>
            <a:ext cx="5280913" cy="1145582"/>
          </a:xfrm>
          <a:prstGeom prst="borderCallout2">
            <a:avLst>
              <a:gd name="adj1" fmla="val 25311"/>
              <a:gd name="adj2" fmla="val 261"/>
              <a:gd name="adj3" fmla="val 31056"/>
              <a:gd name="adj4" fmla="val -6610"/>
              <a:gd name="adj5" fmla="val 33929"/>
              <a:gd name="adj6" fmla="val -11978"/>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08726612" name="Rectangle à coins arrondis 9"/>
          <p:cNvSpPr/>
          <p:nvPr/>
        </p:nvSpPr>
        <p:spPr bwMode="auto">
          <a:xfrm flipH="0" flipV="0">
            <a:off x="53063" y="2977199"/>
            <a:ext cx="4721931" cy="2403363"/>
          </a:xfrm>
          <a:prstGeom prst="roundRect">
            <a:avLst>
              <a:gd name="adj"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fr-FR" sz="1800" b="0" i="0" u="none" strike="noStrike" cap="none" spc="0">
                <a:solidFill>
                  <a:schemeClr val="bg1"/>
                </a:solidFill>
                <a:latin typeface="Arial"/>
                <a:ea typeface="Arial"/>
                <a:cs typeface="Arial"/>
              </a:rPr>
              <a:t>An area of </a:t>
            </a:r>
            <a:r>
              <a:rPr lang="fr-FR" sz="1800" b="0" i="0" u="none" strike="noStrike" cap="none" spc="0">
                <a:solidFill>
                  <a:schemeClr val="bg1"/>
                </a:solidFill>
                <a:latin typeface="Arial"/>
                <a:ea typeface="Arial"/>
                <a:cs typeface="Arial"/>
              </a:rPr>
              <a:t>concern</a:t>
            </a:r>
            <a:r>
              <a:rPr lang="fr-FR" sz="1800" b="0" i="0" u="none" strike="noStrike" cap="none" spc="0">
                <a:solidFill>
                  <a:schemeClr val="bg1"/>
                </a:solidFill>
                <a:latin typeface="Arial"/>
                <a:ea typeface="Arial"/>
                <a:cs typeface="Arial"/>
              </a:rPr>
              <a:t> for </a:t>
            </a:r>
            <a:r>
              <a:rPr lang="fr-FR" sz="1800" b="0" i="0" u="none" strike="noStrike" cap="none" spc="0">
                <a:solidFill>
                  <a:schemeClr val="bg1"/>
                </a:solidFill>
                <a:latin typeface="Arial"/>
                <a:ea typeface="Arial"/>
                <a:cs typeface="Arial"/>
              </a:rPr>
              <a:t>many</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researchers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is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whether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they</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will</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incur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liability</a:t>
            </a:r>
            <a:r>
              <a:rPr lang="fr-FR" sz="1800" b="0" i="0" u="none" strike="noStrike" cap="none" spc="0">
                <a:solidFill>
                  <a:schemeClr val="bg1"/>
                </a:solidFill>
                <a:latin typeface="Arial"/>
                <a:ea typeface="Arial"/>
                <a:cs typeface="Arial"/>
              </a:rPr>
              <a:t> for </a:t>
            </a:r>
            <a:r>
              <a:rPr lang="fr-FR" sz="1800" b="0" i="0" u="none" strike="noStrike" cap="none" spc="0">
                <a:solidFill>
                  <a:schemeClr val="bg1"/>
                </a:solidFill>
                <a:latin typeface="Arial"/>
                <a:ea typeface="Arial"/>
                <a:cs typeface="Arial"/>
              </a:rPr>
              <a:t>re-use</a:t>
            </a:r>
            <a:r>
              <a:rPr lang="fr-FR" sz="1800" b="0" i="0" u="none" strike="noStrike" cap="none" spc="0">
                <a:solidFill>
                  <a:schemeClr val="bg1"/>
                </a:solidFill>
                <a:latin typeface="Arial"/>
                <a:ea typeface="Arial"/>
                <a:cs typeface="Arial"/>
              </a:rPr>
              <a:t> and </a:t>
            </a:r>
            <a:r>
              <a:rPr lang="fr-FR" sz="1800" b="0" i="0" u="none" strike="noStrike" cap="none" spc="0">
                <a:solidFill>
                  <a:schemeClr val="bg1"/>
                </a:solidFill>
                <a:latin typeface="Arial"/>
                <a:ea typeface="Arial"/>
                <a:cs typeface="Arial"/>
              </a:rPr>
              <a:t>re-purposing</a:t>
            </a:r>
            <a:r>
              <a:rPr lang="fr-FR" sz="1800" b="0" i="0" u="none" strike="noStrike" cap="none" spc="0">
                <a:solidFill>
                  <a:schemeClr val="bg1"/>
                </a:solidFill>
                <a:latin typeface="Arial"/>
                <a:ea typeface="Arial"/>
                <a:cs typeface="Arial"/>
              </a:rPr>
              <a:t> of </a:t>
            </a:r>
            <a:r>
              <a:rPr lang="fr-FR" sz="1800" b="0" i="0" u="none" strike="noStrike" cap="none" spc="0">
                <a:solidFill>
                  <a:schemeClr val="bg1"/>
                </a:solidFill>
                <a:latin typeface="Arial"/>
                <a:ea typeface="Arial"/>
                <a:cs typeface="Arial"/>
              </a:rPr>
              <a:t>their</a:t>
            </a:r>
            <a:r>
              <a:rPr lang="fr-FR" sz="1800" b="0" i="0" u="none" strike="noStrike" cap="none" spc="0">
                <a:solidFill>
                  <a:schemeClr val="bg1"/>
                </a:solidFill>
                <a:latin typeface="Arial"/>
                <a:ea typeface="Arial"/>
                <a:cs typeface="Arial"/>
              </a:rPr>
              <a:t> data. For </a:t>
            </a:r>
            <a:r>
              <a:rPr lang="fr-FR" sz="1800" b="0" i="0" u="none" strike="noStrike" cap="none" spc="0">
                <a:solidFill>
                  <a:schemeClr val="bg1"/>
                </a:solidFill>
                <a:latin typeface="Arial"/>
                <a:ea typeface="Arial"/>
                <a:cs typeface="Arial"/>
              </a:rPr>
              <a:t>example</a:t>
            </a:r>
            <a:r>
              <a:rPr lang="fr-FR" sz="1800" b="0" i="0" u="none" strike="noStrike" cap="none" spc="0">
                <a:solidFill>
                  <a:schemeClr val="bg1"/>
                </a:solidFill>
                <a:latin typeface="Arial"/>
                <a:ea typeface="Arial"/>
                <a:cs typeface="Arial"/>
              </a:rPr>
              <a:t>, if </a:t>
            </a:r>
            <a:r>
              <a:rPr lang="fr-FR" sz="1800" b="0" i="0" u="none" strike="noStrike" cap="none" spc="0">
                <a:solidFill>
                  <a:schemeClr val="bg1"/>
                </a:solidFill>
                <a:latin typeface="Arial"/>
                <a:ea typeface="Arial"/>
                <a:cs typeface="Arial"/>
              </a:rPr>
              <a:t>research</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contains</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relating</a:t>
            </a:r>
            <a:r>
              <a:rPr lang="fr-FR" sz="1800" b="0" i="0" u="none" strike="noStrike" cap="none" spc="0">
                <a:solidFill>
                  <a:schemeClr val="bg1"/>
                </a:solidFill>
                <a:latin typeface="Arial"/>
                <a:ea typeface="Arial"/>
                <a:cs typeface="Arial"/>
              </a:rPr>
              <a:t> to architecture or construction, </a:t>
            </a:r>
            <a:r>
              <a:rPr lang="fr-FR" sz="1800" b="0" i="0" u="none" strike="noStrike" cap="none" spc="0">
                <a:solidFill>
                  <a:schemeClr val="bg1"/>
                </a:solidFill>
                <a:latin typeface="Arial"/>
                <a:ea typeface="Arial"/>
                <a:cs typeface="Arial"/>
              </a:rPr>
              <a:t>could</a:t>
            </a:r>
            <a:r>
              <a:rPr lang="fr-FR" sz="1800" b="0" i="0" u="none" strike="noStrike" cap="none" spc="0">
                <a:solidFill>
                  <a:schemeClr val="bg1"/>
                </a:solidFill>
                <a:latin typeface="Arial"/>
                <a:ea typeface="Arial"/>
                <a:cs typeface="Arial"/>
              </a:rPr>
              <a:t> the </a:t>
            </a:r>
            <a:r>
              <a:rPr lang="fr-FR" sz="1800" b="0" i="0" u="none" strike="noStrike" cap="none" spc="0">
                <a:solidFill>
                  <a:schemeClr val="bg1"/>
                </a:solidFill>
                <a:latin typeface="Arial"/>
                <a:ea typeface="Arial"/>
                <a:cs typeface="Arial"/>
              </a:rPr>
              <a:t>researcher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be</a:t>
            </a:r>
            <a:r>
              <a:rPr lang="fr-FR" sz="1800" b="0" i="0" u="none" strike="noStrike" cap="none" spc="0">
                <a:solidFill>
                  <a:schemeClr val="bg1"/>
                </a:solidFill>
                <a:latin typeface="Arial"/>
                <a:ea typeface="Arial"/>
                <a:cs typeface="Arial"/>
              </a:rPr>
              <a:t> liable if </a:t>
            </a:r>
            <a:r>
              <a:rPr lang="fr-FR" sz="1800" b="0" i="0" u="none" strike="noStrike" cap="none" spc="0">
                <a:solidFill>
                  <a:schemeClr val="bg1"/>
                </a:solidFill>
                <a:latin typeface="Arial"/>
                <a:ea typeface="Arial"/>
                <a:cs typeface="Arial"/>
              </a:rPr>
              <a:t>that</a:t>
            </a:r>
            <a:r>
              <a:rPr lang="fr-FR" sz="1800" b="0" i="0" u="none" strike="noStrike" cap="none" spc="0">
                <a:solidFill>
                  <a:schemeClr val="bg1"/>
                </a:solidFill>
                <a:latin typeface="Arial"/>
                <a:ea typeface="Arial"/>
                <a:cs typeface="Arial"/>
              </a:rPr>
              <a:t> data </a:t>
            </a:r>
            <a:r>
              <a:rPr lang="fr-FR" sz="1800" b="0" i="0" u="none" strike="noStrike" cap="none" spc="0">
                <a:solidFill>
                  <a:schemeClr val="bg1"/>
                </a:solidFill>
                <a:latin typeface="Arial"/>
                <a:ea typeface="Arial"/>
                <a:cs typeface="Arial"/>
              </a:rPr>
              <a:t>was</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re</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purposed</a:t>
            </a:r>
            <a:r>
              <a:rPr lang="fr-FR" sz="1800" b="0" i="0" u="none" strike="noStrike" cap="none" spc="0">
                <a:solidFill>
                  <a:schemeClr val="bg1"/>
                </a:solidFill>
                <a:latin typeface="Arial"/>
                <a:ea typeface="Arial"/>
                <a:cs typeface="Arial"/>
              </a:rPr>
              <a:t> to </a:t>
            </a:r>
            <a:r>
              <a:rPr lang="fr-FR" sz="1800" b="0" i="0" u="none" strike="noStrike" cap="none" spc="0">
                <a:solidFill>
                  <a:schemeClr val="bg1"/>
                </a:solidFill>
                <a:latin typeface="Arial"/>
                <a:ea typeface="Arial"/>
                <a:cs typeface="Arial"/>
              </a:rPr>
              <a:t>construct</a:t>
            </a:r>
            <a:r>
              <a:rPr lang="fr-FR" sz="1800" b="0" i="0" u="none" strike="noStrike" cap="none" spc="0">
                <a:solidFill>
                  <a:schemeClr val="bg1"/>
                </a:solidFill>
                <a:latin typeface="Arial"/>
                <a:ea typeface="Arial"/>
                <a:cs typeface="Arial"/>
              </a:rPr>
              <a:t> a building </a:t>
            </a:r>
            <a:r>
              <a:rPr lang="fr-FR" sz="1800" b="0" i="0" u="none" strike="noStrike" cap="none" spc="0">
                <a:solidFill>
                  <a:schemeClr val="bg1"/>
                </a:solidFill>
                <a:latin typeface="Arial"/>
                <a:ea typeface="Arial"/>
                <a:cs typeface="Arial"/>
              </a:rPr>
              <a:t>that</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later</a:t>
            </a:r>
            <a:r>
              <a:rPr lang="fr-FR" sz="1800" b="0" i="0" u="none" strike="noStrike" cap="none" spc="0">
                <a:solidFill>
                  <a:schemeClr val="bg1"/>
                </a:solidFill>
                <a:latin typeface="Arial"/>
                <a:ea typeface="Arial"/>
                <a:cs typeface="Arial"/>
              </a:rPr>
              <a:t> </a:t>
            </a:r>
            <a:r>
              <a:rPr lang="fr-FR" sz="1800" b="0" i="0" u="none" strike="noStrike" cap="none" spc="0">
                <a:solidFill>
                  <a:schemeClr val="bg1"/>
                </a:solidFill>
                <a:latin typeface="Arial"/>
                <a:ea typeface="Arial"/>
                <a:cs typeface="Arial"/>
              </a:rPr>
              <a:t>collapsed</a:t>
            </a:r>
            <a:r>
              <a:rPr lang="fr-FR" sz="1800" b="0" i="0" u="none" strike="noStrike" cap="none" spc="0">
                <a:solidFill>
                  <a:schemeClr val="bg1"/>
                </a:solidFill>
                <a:latin typeface="Arial"/>
                <a:ea typeface="Arial"/>
                <a:cs typeface="Arial"/>
              </a:rPr>
              <a:t>? </a:t>
            </a:r>
            <a:endParaRPr sz="1400">
              <a:solidFill>
                <a:schemeClr val="bg1"/>
              </a:solidFill>
            </a:endParaRPr>
          </a:p>
        </p:txBody>
      </p:sp>
      <p:sp>
        <p:nvSpPr>
          <p:cNvPr id="1416804528" name=""/>
          <p:cNvSpPr/>
          <p:nvPr/>
        </p:nvSpPr>
        <p:spPr bwMode="auto">
          <a:xfrm flipH="0" flipV="0">
            <a:off x="4632584" y="4757416"/>
            <a:ext cx="1320998" cy="692688"/>
          </a:xfrm>
          <a:prstGeom prst="rightArrow">
            <a:avLst>
              <a:gd name="adj1" fmla="val 50000"/>
              <a:gd name="adj2" fmla="val 5000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5599084" name="Rectangle à coins arrondis 21"/>
          <p:cNvSpPr/>
          <p:nvPr/>
        </p:nvSpPr>
        <p:spPr bwMode="auto">
          <a:xfrm flipH="0" flipV="0">
            <a:off x="6245841" y="4757416"/>
            <a:ext cx="4669358" cy="783949"/>
          </a:xfrm>
          <a:prstGeom prst="roundRect">
            <a:avLst>
              <a:gd name="adj"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sz="1400" b="0" i="0" u="none" strike="noStrike" cap="none" spc="0">
              <a:solidFill>
                <a:srgbClr val="000000"/>
              </a:solidFill>
              <a:latin typeface="Calibri"/>
              <a:cs typeface="Calibri"/>
            </a:endParaRPr>
          </a:p>
          <a:p>
            <a:pPr algn="just">
              <a:defRPr/>
            </a:pPr>
            <a:r>
              <a:rPr lang="en-US" sz="1800" b="1" i="0" u="none" strike="noStrike" cap="none" spc="0">
                <a:solidFill>
                  <a:srgbClr val="000000"/>
                </a:solidFill>
                <a:latin typeface="Arial"/>
                <a:ea typeface="Arial"/>
                <a:cs typeface="Arial"/>
              </a:rPr>
              <a:t>With the appropriate license your’re </a:t>
            </a:r>
            <a:r>
              <a:rPr lang="en-US" sz="1800" b="1" i="0" u="none" strike="noStrike" cap="none" spc="0">
                <a:solidFill>
                  <a:srgbClr val="000000"/>
                </a:solidFill>
                <a:latin typeface="Arial"/>
                <a:ea typeface="Arial"/>
                <a:cs typeface="Arial"/>
              </a:rPr>
              <a:t>avoiding unpleasant situations </a:t>
            </a:r>
            <a:r>
              <a:rPr lang="en-US" sz="1800" b="0" i="0" u="none" strike="noStrike" cap="none" spc="0">
                <a:solidFill>
                  <a:srgbClr val="000000"/>
                </a:solidFill>
                <a:latin typeface="Arial"/>
                <a:ea typeface="Arial"/>
                <a:cs typeface="Arial"/>
              </a:rPr>
              <a:t>s</a:t>
            </a:r>
            <a:r>
              <a:rPr lang="en-US" sz="1800" b="0" i="0" u="none" strike="noStrike" cap="none" spc="0">
                <a:solidFill>
                  <a:srgbClr val="000000"/>
                </a:solidFill>
                <a:latin typeface="Arial"/>
                <a:ea typeface="Arial"/>
                <a:cs typeface="Arial"/>
              </a:rPr>
              <a:t>urrounding reuse of data.</a:t>
            </a:r>
            <a:endParaRPr lang="en-US" sz="1400" b="0" i="0" u="none" strike="noStrike" cap="none" spc="0">
              <a:solidFill>
                <a:srgbClr val="000000"/>
              </a:solidFill>
              <a:latin typeface="Times New Roman"/>
              <a:cs typeface="Times New Roman"/>
            </a:endParaRPr>
          </a:p>
          <a:p>
            <a:pPr algn="just">
              <a:defRPr/>
            </a:pPr>
            <a:endParaRPr sz="1400" b="1">
              <a:solidFill>
                <a:schemeClr val="tx1"/>
              </a:solidFill>
            </a:endParaRPr>
          </a:p>
        </p:txBody>
      </p:sp>
      <p:pic>
        <p:nvPicPr>
          <p:cNvPr id="1817488781" name="Image 4" descr="A figure holding a trophy above their head" title="Image 4"/>
          <p:cNvPicPr>
            <a:picLocks noChangeAspect="1"/>
          </p:cNvPicPr>
          <p:nvPr/>
        </p:nvPicPr>
        <p:blipFill>
          <a:blip r:embed="rId9"/>
          <a:stretch/>
        </p:blipFill>
        <p:spPr bwMode="auto">
          <a:xfrm rot="0" flipH="0" flipV="0">
            <a:off x="10997489" y="4904164"/>
            <a:ext cx="1274400" cy="1274400"/>
          </a:xfrm>
          <a:prstGeom prst="rect">
            <a:avLst/>
          </a:prstGeom>
        </p:spPr>
      </p:pic>
      <p:sp>
        <p:nvSpPr>
          <p:cNvPr id="389423031" name=""/>
          <p:cNvSpPr txBox="1"/>
          <p:nvPr/>
        </p:nvSpPr>
        <p:spPr bwMode="auto">
          <a:xfrm flipH="0" flipV="0">
            <a:off x="8645093" y="5906524"/>
            <a:ext cx="271815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image source - </a:t>
            </a:r>
            <a:r>
              <a:rPr lang="it-IT" sz="1800" b="0" i="0" u="sng" strike="noStrike" cap="none" spc="0">
                <a:solidFill>
                  <a:schemeClr val="tx1"/>
                </a:solidFill>
                <a:latin typeface="Calibri"/>
                <a:ea typeface="Calibri"/>
                <a:cs typeface="Calibri"/>
                <a:hlinkClick r:id="rId10" tooltip="https://pixabay.com/"/>
              </a:rPr>
              <a:t>Pixabay</a:t>
            </a:r>
            <a:r>
              <a:rPr sz="1800"/>
              <a:t> CC0 </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i Office">
  <a:themeElements>
    <a:clrScheme name="Personalizzato 1">
      <a:dk1>
        <a:sysClr val="windowText" lastClr="000000"/>
      </a:dk1>
      <a:lt1>
        <a:sysClr val="window" lastClr="FFFFFF"/>
      </a:lt1>
      <a:dk2>
        <a:srgbClr val="44546A"/>
      </a:dk2>
      <a:lt2>
        <a:srgbClr val="E7E6E6"/>
      </a:lt2>
      <a:accent1>
        <a:srgbClr val="FF9933"/>
      </a:accent1>
      <a:accent2>
        <a:srgbClr val="0070C0"/>
      </a:accent2>
      <a:accent3>
        <a:srgbClr val="92D050"/>
      </a:accent3>
      <a:accent4>
        <a:srgbClr val="FF3399"/>
      </a:accent4>
      <a:accent5>
        <a:srgbClr val="3F3F3F"/>
      </a:accent5>
      <a:accent6>
        <a:srgbClr val="A5A5A5"/>
      </a:accent6>
      <a:hlink>
        <a:srgbClr val="0563C1"/>
      </a:hlink>
      <a:folHlink>
        <a:srgbClr val="1F3864"/>
      </a:folHlink>
    </a:clrScheme>
    <a:fontScheme name="Personalizzato 1">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Tema di Office">
  <a:themeElements>
    <a:clrScheme name="Personalizzato 1">
      <a:dk1>
        <a:sysClr val="windowText" lastClr="000000"/>
      </a:dk1>
      <a:lt1>
        <a:sysClr val="window" lastClr="FFFFFF"/>
      </a:lt1>
      <a:dk2>
        <a:srgbClr val="44546A"/>
      </a:dk2>
      <a:lt2>
        <a:srgbClr val="E7E6E6"/>
      </a:lt2>
      <a:accent1>
        <a:srgbClr val="FF9933"/>
      </a:accent1>
      <a:accent2>
        <a:srgbClr val="0070C0"/>
      </a:accent2>
      <a:accent3>
        <a:srgbClr val="92D050"/>
      </a:accent3>
      <a:accent4>
        <a:srgbClr val="FF3399"/>
      </a:accent4>
      <a:accent5>
        <a:srgbClr val="3F3F3F"/>
      </a:accent5>
      <a:accent6>
        <a:srgbClr val="A5A5A5"/>
      </a:accent6>
      <a:hlink>
        <a:srgbClr val="0563C1"/>
      </a:hlink>
      <a:folHlink>
        <a:srgbClr val="1F3864"/>
      </a:folHlink>
    </a:clrScheme>
    <a:fontScheme name="">
      <a:majorFont>
        <a:latin typeface="Century Gothic"/>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Skills4EOSC-template-slides-KoM</Template>
  <TotalTime>0</TotalTime>
  <Words>0</Words>
  <Application>onlyoffice/8.0.0.99</Application>
  <DocSecurity>0</DocSecurity>
  <PresentationFormat>Bredbild</PresentationFormat>
  <Paragraphs>0</Paragraphs>
  <Slides>66</Slides>
  <Notes>66</Notes>
  <HiddenSlides>0</HiddenSlides>
  <MMClips>2</MMClips>
  <ScaleCrop>0</ScaleCrop>
  <HeadingPairs>
    <vt:vector size="4" baseType="variant">
      <vt:variant>
        <vt:lpstr>Theme</vt:lpstr>
      </vt:variant>
      <vt:variant>
        <vt:i4>1</vt:i4>
      </vt:variant>
      <vt:variant>
        <vt:lpstr>Slide Titles</vt:lpstr>
      </vt:variant>
      <vt:variant>
        <vt:i4>66</vt:i4>
      </vt:variant>
    </vt:vector>
  </HeadingPairs>
  <TitlesOfParts>
    <vt:vector size="6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WP8</dc:title>
  <dc:subject/>
  <dc:creator>Arin Savran</dc:creator>
  <cp:keywords/>
  <dc:description/>
  <dc:identifier/>
  <dc:language/>
  <cp:lastModifiedBy>Sonja Filiposka</cp:lastModifiedBy>
  <cp:revision>123</cp:revision>
  <dcterms:created xsi:type="dcterms:W3CDTF">2022-09-21T08:37:07Z</dcterms:created>
  <dcterms:modified xsi:type="dcterms:W3CDTF">2024-02-28T08:00:52Z</dcterms:modified>
  <cp:category/>
  <cp:contentStatus/>
  <cp:version/>
</cp:coreProperties>
</file>